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86" r:id="rId3"/>
    <p:sldId id="290" r:id="rId4"/>
    <p:sldId id="284" r:id="rId5"/>
    <p:sldId id="271" r:id="rId6"/>
    <p:sldId id="261" r:id="rId7"/>
    <p:sldId id="264" r:id="rId8"/>
    <p:sldId id="267" r:id="rId9"/>
    <p:sldId id="268" r:id="rId10"/>
    <p:sldId id="269" r:id="rId11"/>
    <p:sldId id="270" r:id="rId12"/>
    <p:sldId id="260" r:id="rId13"/>
    <p:sldId id="287" r:id="rId14"/>
    <p:sldId id="262" r:id="rId15"/>
    <p:sldId id="272" r:id="rId16"/>
    <p:sldId id="285" r:id="rId17"/>
    <p:sldId id="274" r:id="rId18"/>
    <p:sldId id="275" r:id="rId19"/>
    <p:sldId id="282" r:id="rId20"/>
    <p:sldId id="278" r:id="rId21"/>
    <p:sldId id="279" r:id="rId22"/>
    <p:sldId id="288" r:id="rId23"/>
    <p:sldId id="289" r:id="rId24"/>
    <p:sldId id="291" r:id="rId25"/>
    <p:sldId id="276" r:id="rId26"/>
    <p:sldId id="281" r:id="rId27"/>
    <p:sldId id="273" r:id="rId28"/>
    <p:sldId id="280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74F3C8-AE10-4F00-B6E8-CADA9DFC6861}">
          <p14:sldIdLst>
            <p14:sldId id="256"/>
          </p14:sldIdLst>
        </p14:section>
        <p14:section name="Summary Section" id="{C9ABEF22-B957-4AC2-ACF0-886B9ECA76D4}">
          <p14:sldIdLst>
            <p14:sldId id="286"/>
          </p14:sldIdLst>
        </p14:section>
        <p14:section name="Section 1" id="{CFF07E39-2ABD-4B8C-9B9A-04FEA1D34F99}">
          <p14:sldIdLst>
            <p14:sldId id="290"/>
            <p14:sldId id="284"/>
          </p14:sldIdLst>
        </p14:section>
        <p14:section name="Malware Analysis Lab, the traditional way" id="{01E6C1D3-80CC-4C05-B98E-33BEBAD05722}">
          <p14:sldIdLst>
            <p14:sldId id="271"/>
            <p14:sldId id="261"/>
            <p14:sldId id="264"/>
            <p14:sldId id="267"/>
            <p14:sldId id="268"/>
            <p14:sldId id="269"/>
            <p14:sldId id="270"/>
            <p14:sldId id="260"/>
            <p14:sldId id="287"/>
          </p14:sldIdLst>
        </p14:section>
        <p14:section name="Move it to the cloud!" id="{A33E25D5-56C3-455C-AD06-1154D6417B46}">
          <p14:sldIdLst>
            <p14:sldId id="262"/>
            <p14:sldId id="272"/>
          </p14:sldIdLst>
        </p14:section>
        <p14:section name="Considerations, Security, &amp; Guidelines" id="{6DF4FDB0-2CA5-4C18-A197-A0E99E251CDE}">
          <p14:sldIdLst>
            <p14:sldId id="285"/>
            <p14:sldId id="274"/>
            <p14:sldId id="275"/>
            <p14:sldId id="282"/>
            <p14:sldId id="278"/>
            <p14:sldId id="279"/>
            <p14:sldId id="288"/>
            <p14:sldId id="289"/>
            <p14:sldId id="291"/>
            <p14:sldId id="276"/>
            <p14:sldId id="281"/>
          </p14:sldIdLst>
        </p14:section>
        <p14:section name="Tech Demo" id="{B969C804-4B5F-4019-8A07-19B35A145AF2}">
          <p14:sldIdLst>
            <p14:sldId id="273"/>
          </p14:sldIdLst>
        </p14:section>
        <p14:section name="Questions / Comments / Thank You!" id="{E17368E7-12B5-4198-B919-7C0B92257A13}">
          <p14:sldIdLst>
            <p14:sldId id="280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8FC"/>
    <a:srgbClr val="FFFFFF"/>
    <a:srgbClr val="FF6844"/>
    <a:srgbClr val="131421"/>
    <a:srgbClr val="F7603A"/>
    <a:srgbClr val="FB5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E6233-E0F7-4F6E-B11F-545F57D480FA}" v="245" dt="2023-07-12T13:31:12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87377" autoAdjust="0"/>
  </p:normalViewPr>
  <p:slideViewPr>
    <p:cSldViewPr snapToGrid="0">
      <p:cViewPr>
        <p:scale>
          <a:sx n="84" d="100"/>
          <a:sy n="84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cm-pmat" TargetMode="External"/><Relationship Id="rId2" Type="http://schemas.openxmlformats.org/officeDocument/2006/relationships/hyperlink" Target="https://notes.huskyhacks.dev/" TargetMode="External"/><Relationship Id="rId1" Type="http://schemas.openxmlformats.org/officeDocument/2006/relationships/hyperlink" Target="mailto:huskhacks.mk@gmail.com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tcm-pmat" TargetMode="External"/><Relationship Id="rId2" Type="http://schemas.openxmlformats.org/officeDocument/2006/relationships/hyperlink" Target="https://notes.huskyhacks.dev/" TargetMode="External"/><Relationship Id="rId1" Type="http://schemas.openxmlformats.org/officeDocument/2006/relationships/hyperlink" Target="mailto:huskhacks.mk@gmai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27433-417D-4746-BA5A-9A7478E96F3D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6E1545-C9D4-49C4-84E1-AEBC7E0FC2CF}">
      <dgm:prSet/>
      <dgm:spPr/>
      <dgm:t>
        <a:bodyPr/>
        <a:lstStyle/>
        <a:p>
          <a:r>
            <a:rPr lang="en-US" dirty="0"/>
            <a:t>PMAT student versed in AWS (@Flekyy90) pitches cloud lab idea. Brilliant!</a:t>
          </a:r>
        </a:p>
      </dgm:t>
    </dgm:pt>
    <dgm:pt modelId="{399B2B44-8657-451A-9785-3EB93F1722D5}" type="parTrans" cxnId="{D9C621DA-2D15-4D67-8578-7A188BF93C9F}">
      <dgm:prSet/>
      <dgm:spPr/>
      <dgm:t>
        <a:bodyPr/>
        <a:lstStyle/>
        <a:p>
          <a:endParaRPr lang="en-US"/>
        </a:p>
      </dgm:t>
    </dgm:pt>
    <dgm:pt modelId="{11360A45-A873-4438-8709-446A7614B60E}" type="sibTrans" cxnId="{D9C621DA-2D15-4D67-8578-7A188BF93C9F}">
      <dgm:prSet/>
      <dgm:spPr/>
      <dgm:t>
        <a:bodyPr/>
        <a:lstStyle/>
        <a:p>
          <a:endParaRPr lang="en-US"/>
        </a:p>
      </dgm:t>
    </dgm:pt>
    <dgm:pt modelId="{BE484BB4-3931-45E7-91DC-0A89754FDC6D}">
      <dgm:prSet/>
      <dgm:spPr/>
      <dgm:t>
        <a:bodyPr/>
        <a:lstStyle/>
        <a:p>
          <a:r>
            <a:rPr lang="en-US" dirty="0"/>
            <a:t>Stack: AWS, pre-built AMIs (FLARE-VM, </a:t>
          </a:r>
          <a:r>
            <a:rPr lang="en-US" dirty="0" err="1"/>
            <a:t>REMnux</a:t>
          </a:r>
          <a:r>
            <a:rPr lang="en-US" dirty="0"/>
            <a:t>), Apache Guacamole, Terraform</a:t>
          </a:r>
        </a:p>
      </dgm:t>
    </dgm:pt>
    <dgm:pt modelId="{FA31F849-CC4A-430D-A2EF-D9C64A66A561}" type="parTrans" cxnId="{8FC8DEB9-C467-47C1-A7D8-81CB0B4D368B}">
      <dgm:prSet/>
      <dgm:spPr/>
      <dgm:t>
        <a:bodyPr/>
        <a:lstStyle/>
        <a:p>
          <a:endParaRPr lang="en-US"/>
        </a:p>
      </dgm:t>
    </dgm:pt>
    <dgm:pt modelId="{2B20037F-3DDC-4FF7-941E-19D5CFBE104C}" type="sibTrans" cxnId="{8FC8DEB9-C467-47C1-A7D8-81CB0B4D368B}">
      <dgm:prSet/>
      <dgm:spPr/>
      <dgm:t>
        <a:bodyPr/>
        <a:lstStyle/>
        <a:p>
          <a:endParaRPr lang="en-US"/>
        </a:p>
      </dgm:t>
    </dgm:pt>
    <dgm:pt modelId="{F33D4BAB-6749-4433-A1B4-ACED1FC15120}">
      <dgm:prSet/>
      <dgm:spPr/>
      <dgm:t>
        <a:bodyPr/>
        <a:lstStyle/>
        <a:p>
          <a:r>
            <a:rPr lang="en-US"/>
            <a:t>Security: network egress/ingress rules to isolate lab when detonating malware</a:t>
          </a:r>
        </a:p>
      </dgm:t>
    </dgm:pt>
    <dgm:pt modelId="{3F3E8240-E192-40B3-A9B9-B3DB500CD746}" type="parTrans" cxnId="{5C0EA9C9-073F-436D-BDDC-CA2CD42CFC66}">
      <dgm:prSet/>
      <dgm:spPr/>
      <dgm:t>
        <a:bodyPr/>
        <a:lstStyle/>
        <a:p>
          <a:endParaRPr lang="en-US"/>
        </a:p>
      </dgm:t>
    </dgm:pt>
    <dgm:pt modelId="{B0D1F0E2-9329-4029-8B6D-ADCE17E3DD42}" type="sibTrans" cxnId="{5C0EA9C9-073F-436D-BDDC-CA2CD42CFC66}">
      <dgm:prSet/>
      <dgm:spPr/>
      <dgm:t>
        <a:bodyPr/>
        <a:lstStyle/>
        <a:p>
          <a:endParaRPr lang="en-US"/>
        </a:p>
      </dgm:t>
    </dgm:pt>
    <dgm:pt modelId="{5324F914-24CA-45A2-8C14-AE7D696B0EFC}">
      <dgm:prSet/>
      <dgm:spPr/>
      <dgm:t>
        <a:bodyPr/>
        <a:lstStyle/>
        <a:p>
          <a:r>
            <a:rPr lang="en-US"/>
            <a:t>Result: rapid-deployable cloud malware lab that stands up in a few minutes.</a:t>
          </a:r>
        </a:p>
      </dgm:t>
    </dgm:pt>
    <dgm:pt modelId="{61F14526-5C42-482B-B880-ADF38BFB869E}" type="parTrans" cxnId="{3F1C228E-5B49-4831-9A69-A9930520F044}">
      <dgm:prSet/>
      <dgm:spPr/>
      <dgm:t>
        <a:bodyPr/>
        <a:lstStyle/>
        <a:p>
          <a:endParaRPr lang="en-US"/>
        </a:p>
      </dgm:t>
    </dgm:pt>
    <dgm:pt modelId="{FD93676D-855A-4CB1-A712-1FC6D95E5680}" type="sibTrans" cxnId="{3F1C228E-5B49-4831-9A69-A9930520F044}">
      <dgm:prSet/>
      <dgm:spPr/>
      <dgm:t>
        <a:bodyPr/>
        <a:lstStyle/>
        <a:p>
          <a:endParaRPr lang="en-US"/>
        </a:p>
      </dgm:t>
    </dgm:pt>
    <dgm:pt modelId="{7FDC6821-954C-4BAA-8407-A5AD0434C0E1}" type="pres">
      <dgm:prSet presAssocID="{95B27433-417D-4746-BA5A-9A7478E96F3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EA9F9BC-2272-4791-BE19-F3D77E21E375}" type="pres">
      <dgm:prSet presAssocID="{5324F914-24CA-45A2-8C14-AE7D696B0EFC}" presName="Accent4" presStyleCnt="0"/>
      <dgm:spPr/>
    </dgm:pt>
    <dgm:pt modelId="{A4DE1122-9768-4FE1-997F-CFFEC34748ED}" type="pres">
      <dgm:prSet presAssocID="{5324F914-24CA-45A2-8C14-AE7D696B0EFC}" presName="Accent" presStyleLbl="node1" presStyleIdx="0" presStyleCnt="8"/>
      <dgm:spPr/>
    </dgm:pt>
    <dgm:pt modelId="{DD6DE27E-BFD4-4B6A-BF9A-37D00CA7915D}" type="pres">
      <dgm:prSet presAssocID="{5324F914-24CA-45A2-8C14-AE7D696B0EFC}" presName="ParentBackground4" presStyleCnt="0"/>
      <dgm:spPr/>
    </dgm:pt>
    <dgm:pt modelId="{1C567908-71D7-4C50-8A97-94286BDD11FC}" type="pres">
      <dgm:prSet presAssocID="{5324F914-24CA-45A2-8C14-AE7D696B0EFC}" presName="ParentBackground" presStyleLbl="node1" presStyleIdx="1" presStyleCnt="8"/>
      <dgm:spPr/>
    </dgm:pt>
    <dgm:pt modelId="{798796DD-9DE4-4336-AF2F-2DAD88947326}" type="pres">
      <dgm:prSet presAssocID="{5324F914-24CA-45A2-8C14-AE7D696B0EFC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4D7C883-11AB-436B-A24C-DA799C2A4A98}" type="pres">
      <dgm:prSet presAssocID="{F33D4BAB-6749-4433-A1B4-ACED1FC15120}" presName="Accent3" presStyleCnt="0"/>
      <dgm:spPr/>
    </dgm:pt>
    <dgm:pt modelId="{1B7B250C-ECF4-491D-8D8B-3CCD9FD649B3}" type="pres">
      <dgm:prSet presAssocID="{F33D4BAB-6749-4433-A1B4-ACED1FC15120}" presName="Accent" presStyleLbl="node1" presStyleIdx="2" presStyleCnt="8"/>
      <dgm:spPr/>
    </dgm:pt>
    <dgm:pt modelId="{3D75AB9E-B720-4B30-8E97-E84E5E559AFC}" type="pres">
      <dgm:prSet presAssocID="{F33D4BAB-6749-4433-A1B4-ACED1FC15120}" presName="ParentBackground3" presStyleCnt="0"/>
      <dgm:spPr/>
    </dgm:pt>
    <dgm:pt modelId="{8F69C894-0CC6-4111-AB1D-F716C7DA4AC7}" type="pres">
      <dgm:prSet presAssocID="{F33D4BAB-6749-4433-A1B4-ACED1FC15120}" presName="ParentBackground" presStyleLbl="node1" presStyleIdx="3" presStyleCnt="8"/>
      <dgm:spPr/>
    </dgm:pt>
    <dgm:pt modelId="{370F08E6-191C-4E89-91F3-2A21131D07A4}" type="pres">
      <dgm:prSet presAssocID="{F33D4BAB-6749-4433-A1B4-ACED1FC15120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72DC651-47F9-4BE8-8805-ECC1A2EE2EF9}" type="pres">
      <dgm:prSet presAssocID="{BE484BB4-3931-45E7-91DC-0A89754FDC6D}" presName="Accent2" presStyleCnt="0"/>
      <dgm:spPr/>
    </dgm:pt>
    <dgm:pt modelId="{47140162-B90C-4D7F-85F3-F78D6F036C29}" type="pres">
      <dgm:prSet presAssocID="{BE484BB4-3931-45E7-91DC-0A89754FDC6D}" presName="Accent" presStyleLbl="node1" presStyleIdx="4" presStyleCnt="8"/>
      <dgm:spPr/>
    </dgm:pt>
    <dgm:pt modelId="{DE68206F-EB6F-447E-A340-A3A791F0E0BA}" type="pres">
      <dgm:prSet presAssocID="{BE484BB4-3931-45E7-91DC-0A89754FDC6D}" presName="ParentBackground2" presStyleCnt="0"/>
      <dgm:spPr/>
    </dgm:pt>
    <dgm:pt modelId="{C0E5A77B-7282-4157-ABA0-4F48C85A5E89}" type="pres">
      <dgm:prSet presAssocID="{BE484BB4-3931-45E7-91DC-0A89754FDC6D}" presName="ParentBackground" presStyleLbl="node1" presStyleIdx="5" presStyleCnt="8"/>
      <dgm:spPr/>
    </dgm:pt>
    <dgm:pt modelId="{D2EAFB37-80CF-42E8-B731-42C79E3E7B1B}" type="pres">
      <dgm:prSet presAssocID="{BE484BB4-3931-45E7-91DC-0A89754FDC6D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806456A4-20BC-44A2-B05A-6A40B7D5BBCA}" type="pres">
      <dgm:prSet presAssocID="{726E1545-C9D4-49C4-84E1-AEBC7E0FC2CF}" presName="Accent1" presStyleCnt="0"/>
      <dgm:spPr/>
    </dgm:pt>
    <dgm:pt modelId="{821EE329-99D7-4FC1-9AA9-6980042CBE7E}" type="pres">
      <dgm:prSet presAssocID="{726E1545-C9D4-49C4-84E1-AEBC7E0FC2CF}" presName="Accent" presStyleLbl="node1" presStyleIdx="6" presStyleCnt="8"/>
      <dgm:spPr/>
    </dgm:pt>
    <dgm:pt modelId="{D387ACFE-57DD-4B05-8E85-B2E6ECA89689}" type="pres">
      <dgm:prSet presAssocID="{726E1545-C9D4-49C4-84E1-AEBC7E0FC2CF}" presName="ParentBackground1" presStyleCnt="0"/>
      <dgm:spPr/>
    </dgm:pt>
    <dgm:pt modelId="{C2F60220-5257-4CD8-9B68-33341A08D57F}" type="pres">
      <dgm:prSet presAssocID="{726E1545-C9D4-49C4-84E1-AEBC7E0FC2CF}" presName="ParentBackground" presStyleLbl="node1" presStyleIdx="7" presStyleCnt="8"/>
      <dgm:spPr/>
    </dgm:pt>
    <dgm:pt modelId="{48B5FA58-AFE5-44F2-B5A4-541B18980859}" type="pres">
      <dgm:prSet presAssocID="{726E1545-C9D4-49C4-84E1-AEBC7E0FC2CF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5061241-E289-4ACE-B864-26A5F02D7AB9}" type="presOf" srcId="{5324F914-24CA-45A2-8C14-AE7D696B0EFC}" destId="{798796DD-9DE4-4336-AF2F-2DAD88947326}" srcOrd="1" destOrd="0" presId="urn:microsoft.com/office/officeart/2018/layout/CircleProcess"/>
    <dgm:cxn modelId="{D6925E67-F2DD-4351-9575-DE8B7060DC38}" type="presOf" srcId="{F33D4BAB-6749-4433-A1B4-ACED1FC15120}" destId="{370F08E6-191C-4E89-91F3-2A21131D07A4}" srcOrd="1" destOrd="0" presId="urn:microsoft.com/office/officeart/2018/layout/CircleProcess"/>
    <dgm:cxn modelId="{7DBB1D86-2A5D-4FBC-B2CC-19D33FD335A8}" type="presOf" srcId="{726E1545-C9D4-49C4-84E1-AEBC7E0FC2CF}" destId="{48B5FA58-AFE5-44F2-B5A4-541B18980859}" srcOrd="1" destOrd="0" presId="urn:microsoft.com/office/officeart/2018/layout/CircleProcess"/>
    <dgm:cxn modelId="{3F1C228E-5B49-4831-9A69-A9930520F044}" srcId="{95B27433-417D-4746-BA5A-9A7478E96F3D}" destId="{5324F914-24CA-45A2-8C14-AE7D696B0EFC}" srcOrd="3" destOrd="0" parTransId="{61F14526-5C42-482B-B880-ADF38BFB869E}" sibTransId="{FD93676D-855A-4CB1-A712-1FC6D95E5680}"/>
    <dgm:cxn modelId="{C6895C9B-50A0-4B92-AD19-5C5C942C4A66}" type="presOf" srcId="{BE484BB4-3931-45E7-91DC-0A89754FDC6D}" destId="{D2EAFB37-80CF-42E8-B731-42C79E3E7B1B}" srcOrd="1" destOrd="0" presId="urn:microsoft.com/office/officeart/2018/layout/CircleProcess"/>
    <dgm:cxn modelId="{19632FB4-80E7-4242-BF4F-23427AEAA970}" type="presOf" srcId="{BE484BB4-3931-45E7-91DC-0A89754FDC6D}" destId="{C0E5A77B-7282-4157-ABA0-4F48C85A5E89}" srcOrd="0" destOrd="0" presId="urn:microsoft.com/office/officeart/2018/layout/CircleProcess"/>
    <dgm:cxn modelId="{8FC8DEB9-C467-47C1-A7D8-81CB0B4D368B}" srcId="{95B27433-417D-4746-BA5A-9A7478E96F3D}" destId="{BE484BB4-3931-45E7-91DC-0A89754FDC6D}" srcOrd="1" destOrd="0" parTransId="{FA31F849-CC4A-430D-A2EF-D9C64A66A561}" sibTransId="{2B20037F-3DDC-4FF7-941E-19D5CFBE104C}"/>
    <dgm:cxn modelId="{80577AC1-3657-400B-85F0-797C16676224}" type="presOf" srcId="{95B27433-417D-4746-BA5A-9A7478E96F3D}" destId="{7FDC6821-954C-4BAA-8407-A5AD0434C0E1}" srcOrd="0" destOrd="0" presId="urn:microsoft.com/office/officeart/2018/layout/CircleProcess"/>
    <dgm:cxn modelId="{1F78FDC5-89A6-4E87-9FDB-B56F55ED586A}" type="presOf" srcId="{726E1545-C9D4-49C4-84E1-AEBC7E0FC2CF}" destId="{C2F60220-5257-4CD8-9B68-33341A08D57F}" srcOrd="0" destOrd="0" presId="urn:microsoft.com/office/officeart/2018/layout/CircleProcess"/>
    <dgm:cxn modelId="{5C0EA9C9-073F-436D-BDDC-CA2CD42CFC66}" srcId="{95B27433-417D-4746-BA5A-9A7478E96F3D}" destId="{F33D4BAB-6749-4433-A1B4-ACED1FC15120}" srcOrd="2" destOrd="0" parTransId="{3F3E8240-E192-40B3-A9B9-B3DB500CD746}" sibTransId="{B0D1F0E2-9329-4029-8B6D-ADCE17E3DD42}"/>
    <dgm:cxn modelId="{D9C621DA-2D15-4D67-8578-7A188BF93C9F}" srcId="{95B27433-417D-4746-BA5A-9A7478E96F3D}" destId="{726E1545-C9D4-49C4-84E1-AEBC7E0FC2CF}" srcOrd="0" destOrd="0" parTransId="{399B2B44-8657-451A-9785-3EB93F1722D5}" sibTransId="{11360A45-A873-4438-8709-446A7614B60E}"/>
    <dgm:cxn modelId="{DFC626E5-8A94-4F9B-92DB-B1012E4B8171}" type="presOf" srcId="{F33D4BAB-6749-4433-A1B4-ACED1FC15120}" destId="{8F69C894-0CC6-4111-AB1D-F716C7DA4AC7}" srcOrd="0" destOrd="0" presId="urn:microsoft.com/office/officeart/2018/layout/CircleProcess"/>
    <dgm:cxn modelId="{736518FB-1BBA-4C25-B097-B5A0AC1A3728}" type="presOf" srcId="{5324F914-24CA-45A2-8C14-AE7D696B0EFC}" destId="{1C567908-71D7-4C50-8A97-94286BDD11FC}" srcOrd="0" destOrd="0" presId="urn:microsoft.com/office/officeart/2018/layout/CircleProcess"/>
    <dgm:cxn modelId="{415F429D-9CBF-48C6-9174-581B5198F781}" type="presParOf" srcId="{7FDC6821-954C-4BAA-8407-A5AD0434C0E1}" destId="{1EA9F9BC-2272-4791-BE19-F3D77E21E375}" srcOrd="0" destOrd="0" presId="urn:microsoft.com/office/officeart/2018/layout/CircleProcess"/>
    <dgm:cxn modelId="{E7C26FC9-FA5B-4122-95CA-BE2D8636EA5F}" type="presParOf" srcId="{1EA9F9BC-2272-4791-BE19-F3D77E21E375}" destId="{A4DE1122-9768-4FE1-997F-CFFEC34748ED}" srcOrd="0" destOrd="0" presId="urn:microsoft.com/office/officeart/2018/layout/CircleProcess"/>
    <dgm:cxn modelId="{C42AF128-173F-469F-9E02-E950521AB565}" type="presParOf" srcId="{7FDC6821-954C-4BAA-8407-A5AD0434C0E1}" destId="{DD6DE27E-BFD4-4B6A-BF9A-37D00CA7915D}" srcOrd="1" destOrd="0" presId="urn:microsoft.com/office/officeart/2018/layout/CircleProcess"/>
    <dgm:cxn modelId="{A2C1C0EE-0907-4EBF-A216-3E6E8E02C874}" type="presParOf" srcId="{DD6DE27E-BFD4-4B6A-BF9A-37D00CA7915D}" destId="{1C567908-71D7-4C50-8A97-94286BDD11FC}" srcOrd="0" destOrd="0" presId="urn:microsoft.com/office/officeart/2018/layout/CircleProcess"/>
    <dgm:cxn modelId="{B57CD27D-2FE7-48B9-976D-E0D909672ABD}" type="presParOf" srcId="{7FDC6821-954C-4BAA-8407-A5AD0434C0E1}" destId="{798796DD-9DE4-4336-AF2F-2DAD88947326}" srcOrd="2" destOrd="0" presId="urn:microsoft.com/office/officeart/2018/layout/CircleProcess"/>
    <dgm:cxn modelId="{37858E3B-1DC6-46E6-ACF1-FA203BF8B50D}" type="presParOf" srcId="{7FDC6821-954C-4BAA-8407-A5AD0434C0E1}" destId="{C4D7C883-11AB-436B-A24C-DA799C2A4A98}" srcOrd="3" destOrd="0" presId="urn:microsoft.com/office/officeart/2018/layout/CircleProcess"/>
    <dgm:cxn modelId="{1FA1AD99-D6FF-4BED-A700-D554E003CD3C}" type="presParOf" srcId="{C4D7C883-11AB-436B-A24C-DA799C2A4A98}" destId="{1B7B250C-ECF4-491D-8D8B-3CCD9FD649B3}" srcOrd="0" destOrd="0" presId="urn:microsoft.com/office/officeart/2018/layout/CircleProcess"/>
    <dgm:cxn modelId="{631638BF-AD8E-4904-8DA1-EC924BB4E795}" type="presParOf" srcId="{7FDC6821-954C-4BAA-8407-A5AD0434C0E1}" destId="{3D75AB9E-B720-4B30-8E97-E84E5E559AFC}" srcOrd="4" destOrd="0" presId="urn:microsoft.com/office/officeart/2018/layout/CircleProcess"/>
    <dgm:cxn modelId="{E52C9D36-A597-4228-93E7-DCEB461FD15C}" type="presParOf" srcId="{3D75AB9E-B720-4B30-8E97-E84E5E559AFC}" destId="{8F69C894-0CC6-4111-AB1D-F716C7DA4AC7}" srcOrd="0" destOrd="0" presId="urn:microsoft.com/office/officeart/2018/layout/CircleProcess"/>
    <dgm:cxn modelId="{DC57C636-3CFF-409A-A0EC-28BDA37E6F76}" type="presParOf" srcId="{7FDC6821-954C-4BAA-8407-A5AD0434C0E1}" destId="{370F08E6-191C-4E89-91F3-2A21131D07A4}" srcOrd="5" destOrd="0" presId="urn:microsoft.com/office/officeart/2018/layout/CircleProcess"/>
    <dgm:cxn modelId="{050993EC-C2D9-4A1C-9C58-ACD063ED6641}" type="presParOf" srcId="{7FDC6821-954C-4BAA-8407-A5AD0434C0E1}" destId="{D72DC651-47F9-4BE8-8805-ECC1A2EE2EF9}" srcOrd="6" destOrd="0" presId="urn:microsoft.com/office/officeart/2018/layout/CircleProcess"/>
    <dgm:cxn modelId="{20C3DC4C-75A2-42EF-986F-E1FB358D3936}" type="presParOf" srcId="{D72DC651-47F9-4BE8-8805-ECC1A2EE2EF9}" destId="{47140162-B90C-4D7F-85F3-F78D6F036C29}" srcOrd="0" destOrd="0" presId="urn:microsoft.com/office/officeart/2018/layout/CircleProcess"/>
    <dgm:cxn modelId="{3E68F8D8-EC54-4F60-A00E-D467664FE909}" type="presParOf" srcId="{7FDC6821-954C-4BAA-8407-A5AD0434C0E1}" destId="{DE68206F-EB6F-447E-A340-A3A791F0E0BA}" srcOrd="7" destOrd="0" presId="urn:microsoft.com/office/officeart/2018/layout/CircleProcess"/>
    <dgm:cxn modelId="{AF03B3D4-1C32-4E42-B953-93E41C5429CD}" type="presParOf" srcId="{DE68206F-EB6F-447E-A340-A3A791F0E0BA}" destId="{C0E5A77B-7282-4157-ABA0-4F48C85A5E89}" srcOrd="0" destOrd="0" presId="urn:microsoft.com/office/officeart/2018/layout/CircleProcess"/>
    <dgm:cxn modelId="{68B065DF-8659-46B0-BEEB-E8FB18310DD7}" type="presParOf" srcId="{7FDC6821-954C-4BAA-8407-A5AD0434C0E1}" destId="{D2EAFB37-80CF-42E8-B731-42C79E3E7B1B}" srcOrd="8" destOrd="0" presId="urn:microsoft.com/office/officeart/2018/layout/CircleProcess"/>
    <dgm:cxn modelId="{C3E51C28-EE22-4972-BE21-BEF7837FF2C0}" type="presParOf" srcId="{7FDC6821-954C-4BAA-8407-A5AD0434C0E1}" destId="{806456A4-20BC-44A2-B05A-6A40B7D5BBCA}" srcOrd="9" destOrd="0" presId="urn:microsoft.com/office/officeart/2018/layout/CircleProcess"/>
    <dgm:cxn modelId="{F562F4F6-6893-472B-9902-B213672493FA}" type="presParOf" srcId="{806456A4-20BC-44A2-B05A-6A40B7D5BBCA}" destId="{821EE329-99D7-4FC1-9AA9-6980042CBE7E}" srcOrd="0" destOrd="0" presId="urn:microsoft.com/office/officeart/2018/layout/CircleProcess"/>
    <dgm:cxn modelId="{B6F14535-8221-44AC-ADF5-235E380DC67A}" type="presParOf" srcId="{7FDC6821-954C-4BAA-8407-A5AD0434C0E1}" destId="{D387ACFE-57DD-4B05-8E85-B2E6ECA89689}" srcOrd="10" destOrd="0" presId="urn:microsoft.com/office/officeart/2018/layout/CircleProcess"/>
    <dgm:cxn modelId="{3C2A60A7-8ECD-46BF-9029-4E36740FC878}" type="presParOf" srcId="{D387ACFE-57DD-4B05-8E85-B2E6ECA89689}" destId="{C2F60220-5257-4CD8-9B68-33341A08D57F}" srcOrd="0" destOrd="0" presId="urn:microsoft.com/office/officeart/2018/layout/CircleProcess"/>
    <dgm:cxn modelId="{A4917B21-8792-40FC-9B6F-F28A4A448AC3}" type="presParOf" srcId="{7FDC6821-954C-4BAA-8407-A5AD0434C0E1}" destId="{48B5FA58-AFE5-44F2-B5A4-541B18980859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24C859-B166-4786-901C-07FD790B2D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7B73C-9766-463D-9E87-DEA36E606CA3}">
      <dgm:prSet/>
      <dgm:spPr/>
      <dgm:t>
        <a:bodyPr/>
        <a:lstStyle/>
        <a:p>
          <a:r>
            <a:rPr lang="en-US"/>
            <a:t>Matt Kiely / HuskyHacks</a:t>
          </a:r>
        </a:p>
      </dgm:t>
    </dgm:pt>
    <dgm:pt modelId="{BBF2D752-2999-4A94-9145-6C327ABA78F8}" type="parTrans" cxnId="{4419456C-421F-4EFE-BB00-4F7A4D4BB22D}">
      <dgm:prSet/>
      <dgm:spPr/>
      <dgm:t>
        <a:bodyPr/>
        <a:lstStyle/>
        <a:p>
          <a:endParaRPr lang="en-US"/>
        </a:p>
      </dgm:t>
    </dgm:pt>
    <dgm:pt modelId="{308A8E97-C0A5-44EA-B98C-A6E17407F2B6}" type="sibTrans" cxnId="{4419456C-421F-4EFE-BB00-4F7A4D4BB22D}">
      <dgm:prSet/>
      <dgm:spPr/>
      <dgm:t>
        <a:bodyPr/>
        <a:lstStyle/>
        <a:p>
          <a:endParaRPr lang="en-US"/>
        </a:p>
      </dgm:t>
    </dgm:pt>
    <dgm:pt modelId="{5511547E-69FE-4C54-AEAB-0FF05EA9FC61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huskhacks.mk@gmail.com</a:t>
          </a:r>
          <a:r>
            <a:rPr lang="en-US" dirty="0"/>
            <a:t> </a:t>
          </a:r>
        </a:p>
      </dgm:t>
    </dgm:pt>
    <dgm:pt modelId="{E1B9A89E-BD39-4582-BFA9-D9F5FE52F6D0}" type="parTrans" cxnId="{AAAAF5C2-A9ED-411C-A0CB-3F00E6D78098}">
      <dgm:prSet/>
      <dgm:spPr/>
      <dgm:t>
        <a:bodyPr/>
        <a:lstStyle/>
        <a:p>
          <a:endParaRPr lang="en-US"/>
        </a:p>
      </dgm:t>
    </dgm:pt>
    <dgm:pt modelId="{55B6ED08-6815-482D-96AF-716E582B1646}" type="sibTrans" cxnId="{AAAAF5C2-A9ED-411C-A0CB-3F00E6D78098}">
      <dgm:prSet/>
      <dgm:spPr/>
      <dgm:t>
        <a:bodyPr/>
        <a:lstStyle/>
        <a:p>
          <a:endParaRPr lang="en-US"/>
        </a:p>
      </dgm:t>
    </dgm:pt>
    <dgm:pt modelId="{4ACE457B-61C7-47CD-B191-E479E75A68B5}">
      <dgm:prSet/>
      <dgm:spPr/>
      <dgm:t>
        <a:bodyPr/>
        <a:lstStyle/>
        <a:p>
          <a:r>
            <a:rPr lang="en-US"/>
            <a:t>@HuskyHacksMK</a:t>
          </a:r>
        </a:p>
      </dgm:t>
    </dgm:pt>
    <dgm:pt modelId="{B2EEC1E7-F3D0-40C2-ACF4-B4913F4CFA38}" type="parTrans" cxnId="{32854FE8-1FFB-4BD8-8E2D-0765515D8943}">
      <dgm:prSet/>
      <dgm:spPr/>
      <dgm:t>
        <a:bodyPr/>
        <a:lstStyle/>
        <a:p>
          <a:endParaRPr lang="en-US"/>
        </a:p>
      </dgm:t>
    </dgm:pt>
    <dgm:pt modelId="{E2C1454C-A74E-40DC-8C52-794887447D45}" type="sibTrans" cxnId="{32854FE8-1FFB-4BD8-8E2D-0765515D8943}">
      <dgm:prSet/>
      <dgm:spPr/>
      <dgm:t>
        <a:bodyPr/>
        <a:lstStyle/>
        <a:p>
          <a:endParaRPr lang="en-US"/>
        </a:p>
      </dgm:t>
    </dgm:pt>
    <dgm:pt modelId="{1A9AE7D9-119A-42F6-81C9-A7E903F0AD8D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https://notes.huskyhacks.dev</a:t>
          </a:r>
          <a:endParaRPr lang="en-US"/>
        </a:p>
      </dgm:t>
    </dgm:pt>
    <dgm:pt modelId="{2F6DDCD0-F263-43B6-B248-67FA71AE607A}" type="parTrans" cxnId="{7DFD125A-F528-4D83-8EC4-8A925C1929BA}">
      <dgm:prSet/>
      <dgm:spPr/>
      <dgm:t>
        <a:bodyPr/>
        <a:lstStyle/>
        <a:p>
          <a:endParaRPr lang="en-US"/>
        </a:p>
      </dgm:t>
    </dgm:pt>
    <dgm:pt modelId="{A76D9876-BF47-47F2-B369-50A0AD63EE2C}" type="sibTrans" cxnId="{7DFD125A-F528-4D83-8EC4-8A925C1929BA}">
      <dgm:prSet/>
      <dgm:spPr/>
      <dgm:t>
        <a:bodyPr/>
        <a:lstStyle/>
        <a:p>
          <a:endParaRPr lang="en-US"/>
        </a:p>
      </dgm:t>
    </dgm:pt>
    <dgm:pt modelId="{565A568A-EE99-432A-AAC8-0B2B22437440}">
      <dgm:prSet/>
      <dgm:spPr/>
      <dgm:t>
        <a:bodyPr/>
        <a:lstStyle/>
        <a:p>
          <a:r>
            <a:rPr lang="en-US"/>
            <a:t>Practical Malware Analysis &amp; Triage: </a:t>
          </a:r>
          <a:r>
            <a:rPr lang="en-US">
              <a:hlinkClick xmlns:r="http://schemas.openxmlformats.org/officeDocument/2006/relationships" r:id="rId3"/>
            </a:rPr>
            <a:t>https://bit.ly/tcm-pmat</a:t>
          </a:r>
          <a:r>
            <a:rPr lang="en-US"/>
            <a:t> </a:t>
          </a:r>
        </a:p>
      </dgm:t>
    </dgm:pt>
    <dgm:pt modelId="{EB8A4102-1B9B-40CF-B6DF-7D4B081DC34D}" type="parTrans" cxnId="{225B8B92-6C57-4371-BD89-E66CECB50BCB}">
      <dgm:prSet/>
      <dgm:spPr/>
      <dgm:t>
        <a:bodyPr/>
        <a:lstStyle/>
        <a:p>
          <a:endParaRPr lang="en-US"/>
        </a:p>
      </dgm:t>
    </dgm:pt>
    <dgm:pt modelId="{F7BD6D76-FF3B-49B8-A6DE-1D522650C4F0}" type="sibTrans" cxnId="{225B8B92-6C57-4371-BD89-E66CECB50BCB}">
      <dgm:prSet/>
      <dgm:spPr/>
      <dgm:t>
        <a:bodyPr/>
        <a:lstStyle/>
        <a:p>
          <a:endParaRPr lang="en-US"/>
        </a:p>
      </dgm:t>
    </dgm:pt>
    <dgm:pt modelId="{6BEE53AE-43FE-442F-8F05-22F9E74C882D}" type="pres">
      <dgm:prSet presAssocID="{B324C859-B166-4786-901C-07FD790B2D36}" presName="vert0" presStyleCnt="0">
        <dgm:presLayoutVars>
          <dgm:dir/>
          <dgm:animOne val="branch"/>
          <dgm:animLvl val="lvl"/>
        </dgm:presLayoutVars>
      </dgm:prSet>
      <dgm:spPr/>
    </dgm:pt>
    <dgm:pt modelId="{734D9E4B-EBEB-4041-B4EE-95FDC25D2C45}" type="pres">
      <dgm:prSet presAssocID="{2EA7B73C-9766-463D-9E87-DEA36E606CA3}" presName="thickLine" presStyleLbl="alignNode1" presStyleIdx="0" presStyleCnt="5"/>
      <dgm:spPr/>
    </dgm:pt>
    <dgm:pt modelId="{34C46588-1FBB-4986-99DE-1DCFE2C8B4B9}" type="pres">
      <dgm:prSet presAssocID="{2EA7B73C-9766-463D-9E87-DEA36E606CA3}" presName="horz1" presStyleCnt="0"/>
      <dgm:spPr/>
    </dgm:pt>
    <dgm:pt modelId="{4B0A054B-EAED-4226-835E-55A3E740E047}" type="pres">
      <dgm:prSet presAssocID="{2EA7B73C-9766-463D-9E87-DEA36E606CA3}" presName="tx1" presStyleLbl="revTx" presStyleIdx="0" presStyleCnt="5"/>
      <dgm:spPr/>
    </dgm:pt>
    <dgm:pt modelId="{A5945995-B849-4E63-B96D-F90E37003FF1}" type="pres">
      <dgm:prSet presAssocID="{2EA7B73C-9766-463D-9E87-DEA36E606CA3}" presName="vert1" presStyleCnt="0"/>
      <dgm:spPr/>
    </dgm:pt>
    <dgm:pt modelId="{C7EA00C2-DDCC-4F6B-A668-02BA55EE0AAE}" type="pres">
      <dgm:prSet presAssocID="{5511547E-69FE-4C54-AEAB-0FF05EA9FC61}" presName="thickLine" presStyleLbl="alignNode1" presStyleIdx="1" presStyleCnt="5"/>
      <dgm:spPr/>
    </dgm:pt>
    <dgm:pt modelId="{DA401D29-0218-4289-8B6D-D2C6F28E516D}" type="pres">
      <dgm:prSet presAssocID="{5511547E-69FE-4C54-AEAB-0FF05EA9FC61}" presName="horz1" presStyleCnt="0"/>
      <dgm:spPr/>
    </dgm:pt>
    <dgm:pt modelId="{EF342E32-77EB-426E-AA43-BDAF2C15F1E6}" type="pres">
      <dgm:prSet presAssocID="{5511547E-69FE-4C54-AEAB-0FF05EA9FC61}" presName="tx1" presStyleLbl="revTx" presStyleIdx="1" presStyleCnt="5"/>
      <dgm:spPr/>
    </dgm:pt>
    <dgm:pt modelId="{E3B62A79-3220-49B0-83AA-EA072C720B79}" type="pres">
      <dgm:prSet presAssocID="{5511547E-69FE-4C54-AEAB-0FF05EA9FC61}" presName="vert1" presStyleCnt="0"/>
      <dgm:spPr/>
    </dgm:pt>
    <dgm:pt modelId="{12A0646D-2109-4057-B5E8-42D76EDEF1ED}" type="pres">
      <dgm:prSet presAssocID="{4ACE457B-61C7-47CD-B191-E479E75A68B5}" presName="thickLine" presStyleLbl="alignNode1" presStyleIdx="2" presStyleCnt="5"/>
      <dgm:spPr/>
    </dgm:pt>
    <dgm:pt modelId="{BE80A607-1516-4160-96D4-2E45FD605381}" type="pres">
      <dgm:prSet presAssocID="{4ACE457B-61C7-47CD-B191-E479E75A68B5}" presName="horz1" presStyleCnt="0"/>
      <dgm:spPr/>
    </dgm:pt>
    <dgm:pt modelId="{C0384DB8-7193-4757-814C-3255CA3F89D4}" type="pres">
      <dgm:prSet presAssocID="{4ACE457B-61C7-47CD-B191-E479E75A68B5}" presName="tx1" presStyleLbl="revTx" presStyleIdx="2" presStyleCnt="5"/>
      <dgm:spPr/>
    </dgm:pt>
    <dgm:pt modelId="{70BC0494-DE31-4BFE-8454-69E397D6D87F}" type="pres">
      <dgm:prSet presAssocID="{4ACE457B-61C7-47CD-B191-E479E75A68B5}" presName="vert1" presStyleCnt="0"/>
      <dgm:spPr/>
    </dgm:pt>
    <dgm:pt modelId="{972EC41C-1546-4094-8C42-3A2774A15AE8}" type="pres">
      <dgm:prSet presAssocID="{1A9AE7D9-119A-42F6-81C9-A7E903F0AD8D}" presName="thickLine" presStyleLbl="alignNode1" presStyleIdx="3" presStyleCnt="5"/>
      <dgm:spPr/>
    </dgm:pt>
    <dgm:pt modelId="{832E01FC-2FA4-4EC6-87A4-62FC483FA8FC}" type="pres">
      <dgm:prSet presAssocID="{1A9AE7D9-119A-42F6-81C9-A7E903F0AD8D}" presName="horz1" presStyleCnt="0"/>
      <dgm:spPr/>
    </dgm:pt>
    <dgm:pt modelId="{58580066-1044-46AF-8F4E-6D3487AE4BE0}" type="pres">
      <dgm:prSet presAssocID="{1A9AE7D9-119A-42F6-81C9-A7E903F0AD8D}" presName="tx1" presStyleLbl="revTx" presStyleIdx="3" presStyleCnt="5"/>
      <dgm:spPr/>
    </dgm:pt>
    <dgm:pt modelId="{C816AC3A-5DE0-4E31-88D1-70E6250CD4FF}" type="pres">
      <dgm:prSet presAssocID="{1A9AE7D9-119A-42F6-81C9-A7E903F0AD8D}" presName="vert1" presStyleCnt="0"/>
      <dgm:spPr/>
    </dgm:pt>
    <dgm:pt modelId="{7F8CDA55-3213-4D49-AE84-A380C1844D8A}" type="pres">
      <dgm:prSet presAssocID="{565A568A-EE99-432A-AAC8-0B2B22437440}" presName="thickLine" presStyleLbl="alignNode1" presStyleIdx="4" presStyleCnt="5"/>
      <dgm:spPr/>
    </dgm:pt>
    <dgm:pt modelId="{F2B998CD-A3A8-4050-8E24-25DBE9C7C1E1}" type="pres">
      <dgm:prSet presAssocID="{565A568A-EE99-432A-AAC8-0B2B22437440}" presName="horz1" presStyleCnt="0"/>
      <dgm:spPr/>
    </dgm:pt>
    <dgm:pt modelId="{5251DEC7-2ADE-4728-A423-F7D9F2D04EC3}" type="pres">
      <dgm:prSet presAssocID="{565A568A-EE99-432A-AAC8-0B2B22437440}" presName="tx1" presStyleLbl="revTx" presStyleIdx="4" presStyleCnt="5"/>
      <dgm:spPr/>
    </dgm:pt>
    <dgm:pt modelId="{BE4626E8-B958-49D4-8FBD-FE9C2220AFE4}" type="pres">
      <dgm:prSet presAssocID="{565A568A-EE99-432A-AAC8-0B2B22437440}" presName="vert1" presStyleCnt="0"/>
      <dgm:spPr/>
    </dgm:pt>
  </dgm:ptLst>
  <dgm:cxnLst>
    <dgm:cxn modelId="{9E2B0447-17D6-4738-BBCE-7869ACE3DC72}" type="presOf" srcId="{565A568A-EE99-432A-AAC8-0B2B22437440}" destId="{5251DEC7-2ADE-4728-A423-F7D9F2D04EC3}" srcOrd="0" destOrd="0" presId="urn:microsoft.com/office/officeart/2008/layout/LinedList"/>
    <dgm:cxn modelId="{B676124A-66CC-43F2-BDF5-F39D65715F63}" type="presOf" srcId="{1A9AE7D9-119A-42F6-81C9-A7E903F0AD8D}" destId="{58580066-1044-46AF-8F4E-6D3487AE4BE0}" srcOrd="0" destOrd="0" presId="urn:microsoft.com/office/officeart/2008/layout/LinedList"/>
    <dgm:cxn modelId="{4419456C-421F-4EFE-BB00-4F7A4D4BB22D}" srcId="{B324C859-B166-4786-901C-07FD790B2D36}" destId="{2EA7B73C-9766-463D-9E87-DEA36E606CA3}" srcOrd="0" destOrd="0" parTransId="{BBF2D752-2999-4A94-9145-6C327ABA78F8}" sibTransId="{308A8E97-C0A5-44EA-B98C-A6E17407F2B6}"/>
    <dgm:cxn modelId="{08ED007A-CCF7-4E8A-94B0-A3CC5DA9B8F9}" type="presOf" srcId="{4ACE457B-61C7-47CD-B191-E479E75A68B5}" destId="{C0384DB8-7193-4757-814C-3255CA3F89D4}" srcOrd="0" destOrd="0" presId="urn:microsoft.com/office/officeart/2008/layout/LinedList"/>
    <dgm:cxn modelId="{7DFD125A-F528-4D83-8EC4-8A925C1929BA}" srcId="{B324C859-B166-4786-901C-07FD790B2D36}" destId="{1A9AE7D9-119A-42F6-81C9-A7E903F0AD8D}" srcOrd="3" destOrd="0" parTransId="{2F6DDCD0-F263-43B6-B248-67FA71AE607A}" sibTransId="{A76D9876-BF47-47F2-B369-50A0AD63EE2C}"/>
    <dgm:cxn modelId="{CC994987-4EC2-4304-93C7-2988F7FD33F5}" type="presOf" srcId="{B324C859-B166-4786-901C-07FD790B2D36}" destId="{6BEE53AE-43FE-442F-8F05-22F9E74C882D}" srcOrd="0" destOrd="0" presId="urn:microsoft.com/office/officeart/2008/layout/LinedList"/>
    <dgm:cxn modelId="{225B8B92-6C57-4371-BD89-E66CECB50BCB}" srcId="{B324C859-B166-4786-901C-07FD790B2D36}" destId="{565A568A-EE99-432A-AAC8-0B2B22437440}" srcOrd="4" destOrd="0" parTransId="{EB8A4102-1B9B-40CF-B6DF-7D4B081DC34D}" sibTransId="{F7BD6D76-FF3B-49B8-A6DE-1D522650C4F0}"/>
    <dgm:cxn modelId="{48B8D59E-649A-486C-BC0F-2323AC5567B0}" type="presOf" srcId="{5511547E-69FE-4C54-AEAB-0FF05EA9FC61}" destId="{EF342E32-77EB-426E-AA43-BDAF2C15F1E6}" srcOrd="0" destOrd="0" presId="urn:microsoft.com/office/officeart/2008/layout/LinedList"/>
    <dgm:cxn modelId="{293359BF-30E6-4E1D-9125-4D6B0D76C574}" type="presOf" srcId="{2EA7B73C-9766-463D-9E87-DEA36E606CA3}" destId="{4B0A054B-EAED-4226-835E-55A3E740E047}" srcOrd="0" destOrd="0" presId="urn:microsoft.com/office/officeart/2008/layout/LinedList"/>
    <dgm:cxn modelId="{AAAAF5C2-A9ED-411C-A0CB-3F00E6D78098}" srcId="{B324C859-B166-4786-901C-07FD790B2D36}" destId="{5511547E-69FE-4C54-AEAB-0FF05EA9FC61}" srcOrd="1" destOrd="0" parTransId="{E1B9A89E-BD39-4582-BFA9-D9F5FE52F6D0}" sibTransId="{55B6ED08-6815-482D-96AF-716E582B1646}"/>
    <dgm:cxn modelId="{32854FE8-1FFB-4BD8-8E2D-0765515D8943}" srcId="{B324C859-B166-4786-901C-07FD790B2D36}" destId="{4ACE457B-61C7-47CD-B191-E479E75A68B5}" srcOrd="2" destOrd="0" parTransId="{B2EEC1E7-F3D0-40C2-ACF4-B4913F4CFA38}" sibTransId="{E2C1454C-A74E-40DC-8C52-794887447D45}"/>
    <dgm:cxn modelId="{378FB188-871D-4622-9EFF-A70A3D0E272A}" type="presParOf" srcId="{6BEE53AE-43FE-442F-8F05-22F9E74C882D}" destId="{734D9E4B-EBEB-4041-B4EE-95FDC25D2C45}" srcOrd="0" destOrd="0" presId="urn:microsoft.com/office/officeart/2008/layout/LinedList"/>
    <dgm:cxn modelId="{836C707B-B025-4E16-9772-28E5AAFDD17B}" type="presParOf" srcId="{6BEE53AE-43FE-442F-8F05-22F9E74C882D}" destId="{34C46588-1FBB-4986-99DE-1DCFE2C8B4B9}" srcOrd="1" destOrd="0" presId="urn:microsoft.com/office/officeart/2008/layout/LinedList"/>
    <dgm:cxn modelId="{80D45DE9-6C50-49E5-BA59-BA5227C08112}" type="presParOf" srcId="{34C46588-1FBB-4986-99DE-1DCFE2C8B4B9}" destId="{4B0A054B-EAED-4226-835E-55A3E740E047}" srcOrd="0" destOrd="0" presId="urn:microsoft.com/office/officeart/2008/layout/LinedList"/>
    <dgm:cxn modelId="{1B8CF4A3-C274-4860-9B33-1D4150CBF417}" type="presParOf" srcId="{34C46588-1FBB-4986-99DE-1DCFE2C8B4B9}" destId="{A5945995-B849-4E63-B96D-F90E37003FF1}" srcOrd="1" destOrd="0" presId="urn:microsoft.com/office/officeart/2008/layout/LinedList"/>
    <dgm:cxn modelId="{B8E313A5-2ED8-4BB7-8A07-0B83D2E7BBFB}" type="presParOf" srcId="{6BEE53AE-43FE-442F-8F05-22F9E74C882D}" destId="{C7EA00C2-DDCC-4F6B-A668-02BA55EE0AAE}" srcOrd="2" destOrd="0" presId="urn:microsoft.com/office/officeart/2008/layout/LinedList"/>
    <dgm:cxn modelId="{385C3F5A-ABE8-4796-8CFD-102972882239}" type="presParOf" srcId="{6BEE53AE-43FE-442F-8F05-22F9E74C882D}" destId="{DA401D29-0218-4289-8B6D-D2C6F28E516D}" srcOrd="3" destOrd="0" presId="urn:microsoft.com/office/officeart/2008/layout/LinedList"/>
    <dgm:cxn modelId="{90610BF5-5D22-4271-806A-2A4F1EF85EB8}" type="presParOf" srcId="{DA401D29-0218-4289-8B6D-D2C6F28E516D}" destId="{EF342E32-77EB-426E-AA43-BDAF2C15F1E6}" srcOrd="0" destOrd="0" presId="urn:microsoft.com/office/officeart/2008/layout/LinedList"/>
    <dgm:cxn modelId="{62F1374C-ECD8-4140-B712-C018F0159B65}" type="presParOf" srcId="{DA401D29-0218-4289-8B6D-D2C6F28E516D}" destId="{E3B62A79-3220-49B0-83AA-EA072C720B79}" srcOrd="1" destOrd="0" presId="urn:microsoft.com/office/officeart/2008/layout/LinedList"/>
    <dgm:cxn modelId="{5D0B182C-6088-46BD-8AE9-D713DDB960E9}" type="presParOf" srcId="{6BEE53AE-43FE-442F-8F05-22F9E74C882D}" destId="{12A0646D-2109-4057-B5E8-42D76EDEF1ED}" srcOrd="4" destOrd="0" presId="urn:microsoft.com/office/officeart/2008/layout/LinedList"/>
    <dgm:cxn modelId="{9CF85284-6FC7-486C-B83C-9B3D389A5843}" type="presParOf" srcId="{6BEE53AE-43FE-442F-8F05-22F9E74C882D}" destId="{BE80A607-1516-4160-96D4-2E45FD605381}" srcOrd="5" destOrd="0" presId="urn:microsoft.com/office/officeart/2008/layout/LinedList"/>
    <dgm:cxn modelId="{3FF90CAC-FA67-4815-A27F-D071D51F3DAF}" type="presParOf" srcId="{BE80A607-1516-4160-96D4-2E45FD605381}" destId="{C0384DB8-7193-4757-814C-3255CA3F89D4}" srcOrd="0" destOrd="0" presId="urn:microsoft.com/office/officeart/2008/layout/LinedList"/>
    <dgm:cxn modelId="{0F0B4440-66DA-4478-AEB8-964857C160D3}" type="presParOf" srcId="{BE80A607-1516-4160-96D4-2E45FD605381}" destId="{70BC0494-DE31-4BFE-8454-69E397D6D87F}" srcOrd="1" destOrd="0" presId="urn:microsoft.com/office/officeart/2008/layout/LinedList"/>
    <dgm:cxn modelId="{836AA260-37F7-45DF-9471-96BAF4526B69}" type="presParOf" srcId="{6BEE53AE-43FE-442F-8F05-22F9E74C882D}" destId="{972EC41C-1546-4094-8C42-3A2774A15AE8}" srcOrd="6" destOrd="0" presId="urn:microsoft.com/office/officeart/2008/layout/LinedList"/>
    <dgm:cxn modelId="{7B8B5687-7E6F-4A7B-95ED-3D8129F2CC3D}" type="presParOf" srcId="{6BEE53AE-43FE-442F-8F05-22F9E74C882D}" destId="{832E01FC-2FA4-4EC6-87A4-62FC483FA8FC}" srcOrd="7" destOrd="0" presId="urn:microsoft.com/office/officeart/2008/layout/LinedList"/>
    <dgm:cxn modelId="{DAC6D1C5-2D7B-455D-BA00-E31C9A42807B}" type="presParOf" srcId="{832E01FC-2FA4-4EC6-87A4-62FC483FA8FC}" destId="{58580066-1044-46AF-8F4E-6D3487AE4BE0}" srcOrd="0" destOrd="0" presId="urn:microsoft.com/office/officeart/2008/layout/LinedList"/>
    <dgm:cxn modelId="{54C7FC5C-3BC4-4BFD-AF1D-9D35D853201F}" type="presParOf" srcId="{832E01FC-2FA4-4EC6-87A4-62FC483FA8FC}" destId="{C816AC3A-5DE0-4E31-88D1-70E6250CD4FF}" srcOrd="1" destOrd="0" presId="urn:microsoft.com/office/officeart/2008/layout/LinedList"/>
    <dgm:cxn modelId="{2CDAAB7D-FFDD-4FE3-AFAA-23473C952960}" type="presParOf" srcId="{6BEE53AE-43FE-442F-8F05-22F9E74C882D}" destId="{7F8CDA55-3213-4D49-AE84-A380C1844D8A}" srcOrd="8" destOrd="0" presId="urn:microsoft.com/office/officeart/2008/layout/LinedList"/>
    <dgm:cxn modelId="{5E015846-1DD4-4947-AFE9-A70BE1CD2227}" type="presParOf" srcId="{6BEE53AE-43FE-442F-8F05-22F9E74C882D}" destId="{F2B998CD-A3A8-4050-8E24-25DBE9C7C1E1}" srcOrd="9" destOrd="0" presId="urn:microsoft.com/office/officeart/2008/layout/LinedList"/>
    <dgm:cxn modelId="{3E384713-9294-42C3-9685-73437A6E015B}" type="presParOf" srcId="{F2B998CD-A3A8-4050-8E24-25DBE9C7C1E1}" destId="{5251DEC7-2ADE-4728-A423-F7D9F2D04EC3}" srcOrd="0" destOrd="0" presId="urn:microsoft.com/office/officeart/2008/layout/LinedList"/>
    <dgm:cxn modelId="{28D0E1E7-7301-475A-A0A0-7949FD6B2A11}" type="presParOf" srcId="{F2B998CD-A3A8-4050-8E24-25DBE9C7C1E1}" destId="{BE4626E8-B958-49D4-8FBD-FE9C2220AF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E1122-9768-4FE1-997F-CFFEC34748ED}">
      <dsp:nvSpPr>
        <dsp:cNvPr id="0" name=""/>
        <dsp:cNvSpPr/>
      </dsp:nvSpPr>
      <dsp:spPr>
        <a:xfrm>
          <a:off x="8702254" y="987338"/>
          <a:ext cx="2615785" cy="2615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67908-71D7-4C50-8A97-94286BDD11FC}">
      <dsp:nvSpPr>
        <dsp:cNvPr id="0" name=""/>
        <dsp:cNvSpPr/>
      </dsp:nvSpPr>
      <dsp:spPr>
        <a:xfrm>
          <a:off x="8789746" y="1074551"/>
          <a:ext cx="2441923" cy="2441493"/>
        </a:xfrm>
        <a:prstGeom prst="ellipse">
          <a:avLst/>
        </a:prstGeom>
        <a:solidFill>
          <a:schemeClr val="accent2">
            <a:hueOff val="521286"/>
            <a:satOff val="1504"/>
            <a:lumOff val="-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Result: rapid-deployable cloud malware lab that stands up in a few minutes.</a:t>
          </a:r>
        </a:p>
      </dsp:txBody>
      <dsp:txXfrm>
        <a:off x="9138592" y="1423401"/>
        <a:ext cx="1744230" cy="1743793"/>
      </dsp:txXfrm>
    </dsp:sp>
    <dsp:sp modelId="{1B7B250C-ECF4-491D-8D8B-3CCD9FD649B3}">
      <dsp:nvSpPr>
        <dsp:cNvPr id="0" name=""/>
        <dsp:cNvSpPr/>
      </dsp:nvSpPr>
      <dsp:spPr>
        <a:xfrm rot="2700000">
          <a:off x="5987738" y="987154"/>
          <a:ext cx="2615828" cy="2615828"/>
        </a:xfrm>
        <a:prstGeom prst="teardrop">
          <a:avLst>
            <a:gd name="adj" fmla="val 100000"/>
          </a:avLst>
        </a:prstGeom>
        <a:solidFill>
          <a:schemeClr val="accent2">
            <a:hueOff val="1042572"/>
            <a:satOff val="3007"/>
            <a:lumOff val="-1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9C894-0CC6-4111-AB1D-F716C7DA4AC7}">
      <dsp:nvSpPr>
        <dsp:cNvPr id="0" name=""/>
        <dsp:cNvSpPr/>
      </dsp:nvSpPr>
      <dsp:spPr>
        <a:xfrm>
          <a:off x="6086469" y="1074551"/>
          <a:ext cx="2441923" cy="2441493"/>
        </a:xfrm>
        <a:prstGeom prst="ellipse">
          <a:avLst/>
        </a:prstGeom>
        <a:solidFill>
          <a:schemeClr val="accent2">
            <a:hueOff val="1563858"/>
            <a:satOff val="4511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Security: network egress/ingress rules to isolate lab when detonating malware</a:t>
          </a:r>
        </a:p>
      </dsp:txBody>
      <dsp:txXfrm>
        <a:off x="6435315" y="1423401"/>
        <a:ext cx="1744230" cy="1743793"/>
      </dsp:txXfrm>
    </dsp:sp>
    <dsp:sp modelId="{47140162-B90C-4D7F-85F3-F78D6F036C29}">
      <dsp:nvSpPr>
        <dsp:cNvPr id="0" name=""/>
        <dsp:cNvSpPr/>
      </dsp:nvSpPr>
      <dsp:spPr>
        <a:xfrm rot="2700000">
          <a:off x="3295678" y="987154"/>
          <a:ext cx="2615828" cy="2615828"/>
        </a:xfrm>
        <a:prstGeom prst="teardrop">
          <a:avLst>
            <a:gd name="adj" fmla="val 100000"/>
          </a:avLst>
        </a:prstGeom>
        <a:solidFill>
          <a:schemeClr val="accent2">
            <a:hueOff val="2085144"/>
            <a:satOff val="6015"/>
            <a:lumOff val="-22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5A77B-7282-4157-ABA0-4F48C85A5E89}">
      <dsp:nvSpPr>
        <dsp:cNvPr id="0" name=""/>
        <dsp:cNvSpPr/>
      </dsp:nvSpPr>
      <dsp:spPr>
        <a:xfrm>
          <a:off x="3383191" y="1074551"/>
          <a:ext cx="2441923" cy="2441493"/>
        </a:xfrm>
        <a:prstGeom prst="ellipse">
          <a:avLst/>
        </a:prstGeom>
        <a:solidFill>
          <a:schemeClr val="accent2">
            <a:hueOff val="2606429"/>
            <a:satOff val="7519"/>
            <a:lumOff val="-2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Stack: AWS, pre-built AMIs (FLARE-VM, </a:t>
          </a:r>
          <a:r>
            <a:rPr lang="en-US" sz="1800" kern="1200" dirty="0" err="1"/>
            <a:t>REMnux</a:t>
          </a:r>
          <a:r>
            <a:rPr lang="en-US" sz="1800" kern="1200" dirty="0"/>
            <a:t>), Apache Guacamole, Terraform</a:t>
          </a:r>
        </a:p>
      </dsp:txBody>
      <dsp:txXfrm>
        <a:off x="3732037" y="1423401"/>
        <a:ext cx="1744230" cy="1743793"/>
      </dsp:txXfrm>
    </dsp:sp>
    <dsp:sp modelId="{821EE329-99D7-4FC1-9AA9-6980042CBE7E}">
      <dsp:nvSpPr>
        <dsp:cNvPr id="0" name=""/>
        <dsp:cNvSpPr/>
      </dsp:nvSpPr>
      <dsp:spPr>
        <a:xfrm rot="2700000">
          <a:off x="592401" y="987154"/>
          <a:ext cx="2615828" cy="2615828"/>
        </a:xfrm>
        <a:prstGeom prst="teardrop">
          <a:avLst>
            <a:gd name="adj" fmla="val 100000"/>
          </a:avLst>
        </a:prstGeom>
        <a:solidFill>
          <a:schemeClr val="accent2">
            <a:hueOff val="3127715"/>
            <a:satOff val="9022"/>
            <a:lumOff val="-3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60220-5257-4CD8-9B68-33341A08D57F}">
      <dsp:nvSpPr>
        <dsp:cNvPr id="0" name=""/>
        <dsp:cNvSpPr/>
      </dsp:nvSpPr>
      <dsp:spPr>
        <a:xfrm>
          <a:off x="679914" y="1074551"/>
          <a:ext cx="2441923" cy="2441493"/>
        </a:xfrm>
        <a:prstGeom prst="ellipse">
          <a:avLst/>
        </a:prstGeom>
        <a:solidFill>
          <a:schemeClr val="accent2">
            <a:hueOff val="3649001"/>
            <a:satOff val="1052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PMAT student versed in AWS (@Flekyy90) pitches cloud lab idea. Brilliant!</a:t>
          </a:r>
        </a:p>
      </dsp:txBody>
      <dsp:txXfrm>
        <a:off x="1028760" y="1423401"/>
        <a:ext cx="1744230" cy="1743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D9E4B-EBEB-4041-B4EE-95FDC25D2C45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A054B-EAED-4226-835E-55A3E740E047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Matt Kiely / HuskyHacks</a:t>
          </a:r>
        </a:p>
      </dsp:txBody>
      <dsp:txXfrm>
        <a:off x="0" y="531"/>
        <a:ext cx="10515600" cy="870055"/>
      </dsp:txXfrm>
    </dsp:sp>
    <dsp:sp modelId="{C7EA00C2-DDCC-4F6B-A668-02BA55EE0AA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42E32-77EB-426E-AA43-BDAF2C15F1E6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hlinkClick xmlns:r="http://schemas.openxmlformats.org/officeDocument/2006/relationships" r:id="rId1"/>
            </a:rPr>
            <a:t>huskhacks.mk@gmail.com</a:t>
          </a:r>
          <a:r>
            <a:rPr lang="en-US" sz="3300" kern="1200" dirty="0"/>
            <a:t> </a:t>
          </a:r>
        </a:p>
      </dsp:txBody>
      <dsp:txXfrm>
        <a:off x="0" y="870586"/>
        <a:ext cx="10515600" cy="870055"/>
      </dsp:txXfrm>
    </dsp:sp>
    <dsp:sp modelId="{12A0646D-2109-4057-B5E8-42D76EDEF1ED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4DB8-7193-4757-814C-3255CA3F89D4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@HuskyHacksMK</a:t>
          </a:r>
        </a:p>
      </dsp:txBody>
      <dsp:txXfrm>
        <a:off x="0" y="1740641"/>
        <a:ext cx="10515600" cy="870055"/>
      </dsp:txXfrm>
    </dsp:sp>
    <dsp:sp modelId="{972EC41C-1546-4094-8C42-3A2774A15AE8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80066-1044-46AF-8F4E-6D3487AE4BE0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hlinkClick xmlns:r="http://schemas.openxmlformats.org/officeDocument/2006/relationships" r:id="rId2"/>
            </a:rPr>
            <a:t>https://notes.huskyhacks.dev</a:t>
          </a:r>
          <a:endParaRPr lang="en-US" sz="3300" kern="1200"/>
        </a:p>
      </dsp:txBody>
      <dsp:txXfrm>
        <a:off x="0" y="2610696"/>
        <a:ext cx="10515600" cy="870055"/>
      </dsp:txXfrm>
    </dsp:sp>
    <dsp:sp modelId="{7F8CDA55-3213-4D49-AE84-A380C1844D8A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1DEC7-2ADE-4728-A423-F7D9F2D04EC3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Practical Malware Analysis &amp; Triage: </a:t>
          </a:r>
          <a:r>
            <a:rPr lang="en-US" sz="3300" kern="1200">
              <a:hlinkClick xmlns:r="http://schemas.openxmlformats.org/officeDocument/2006/relationships" r:id="rId3"/>
            </a:rPr>
            <a:t>https://bit.ly/tcm-pmat</a:t>
          </a:r>
          <a:r>
            <a:rPr lang="en-US" sz="3300" kern="1200"/>
            <a:t> 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FE8B8-1753-42CB-84F3-866E27D17C86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CCF63-F88C-412F-B9BA-AA5869132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8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CCF63-F88C-412F-B9BA-AA5869132C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7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$ terraform plan</a:t>
            </a:r>
          </a:p>
          <a:p>
            <a:pPr marL="171450" indent="-171450">
              <a:buFontTx/>
              <a:buChar char="-"/>
            </a:pPr>
            <a:r>
              <a:rPr lang="en-US" dirty="0"/>
              <a:t>$ terraform apply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CCF63-F88C-412F-B9BA-AA5869132C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Oh no! I just showed the IP, username, and password of our Guacamole instance? Not to worry, the Security Group rules prevent anyone else from accessing it if they don’t own my IP.</a:t>
            </a:r>
          </a:p>
          <a:p>
            <a:pPr marL="0" indent="0">
              <a:buFontTx/>
              <a:buNone/>
            </a:pPr>
            <a:r>
              <a:rPr lang="en-US" dirty="0"/>
              <a:t>- Fire up TOR and try to access the IP of Guac on https, it fails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Stand up FLARE-VM and set up connection</a:t>
            </a:r>
          </a:p>
          <a:p>
            <a:endParaRPr lang="en-US" dirty="0"/>
          </a:p>
          <a:p>
            <a:r>
              <a:rPr lang="en-US" dirty="0"/>
              <a:t>FLARE-VM AMI Credentials: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Username: Administrator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Password: PLEASEchangeThisPassword123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Replace FLARE-VM after detonation to revert to a clean state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$ terraform apply –replace=</a:t>
            </a:r>
            <a:r>
              <a:rPr lang="en-US" dirty="0" err="1"/>
              <a:t>aws_instance.flarevm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Please remember to destroy you lab when you’re done!</a:t>
            </a:r>
          </a:p>
          <a:p>
            <a:pPr marL="0" indent="0">
              <a:buFontTx/>
              <a:buNone/>
            </a:pPr>
            <a:r>
              <a:rPr lang="en-US" dirty="0"/>
              <a:t>- $ terraform destroy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CCF63-F88C-412F-B9BA-AA5869132C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8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9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2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1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0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5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48258-208F-4DAA-9502-DB1682F7C1C7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DFB8F-194B-4AA0-A9BD-20B1DE2DF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52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console.aws.amazon.com/support/contacts#/simulated-event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2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6.xml"/><Relationship Id="rId5" Type="http://schemas.openxmlformats.org/officeDocument/2006/relationships/image" Target="../media/image5.png"/><Relationship Id="rId10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analvarez/AWS-malware-lab" TargetMode="External"/><Relationship Id="rId2" Type="http://schemas.openxmlformats.org/officeDocument/2006/relationships/hyperlink" Target="https://d1.awsstatic.com/events/aws-reinforce-2022/NIS231_Malware-analysis-with-AWS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hyperlink" Target="https://notes.huskyhacks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ed, movie poster for a movie called &quot;Cloudy with a Chance of Malware&quot;">
            <a:extLst>
              <a:ext uri="{FF2B5EF4-FFF2-40B4-BE49-F238E27FC236}">
                <a16:creationId xmlns:a16="http://schemas.microsoft.com/office/drawing/2014/main" id="{F3BBAE1E-C3A5-711B-B441-5C0EDE8B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37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247D22-A0A4-1348-FFAF-D11ECC3CD774}"/>
              </a:ext>
            </a:extLst>
          </p:cNvPr>
          <p:cNvSpPr/>
          <p:nvPr/>
        </p:nvSpPr>
        <p:spPr>
          <a:xfrm>
            <a:off x="3290843" y="4222679"/>
            <a:ext cx="5610313" cy="2126750"/>
          </a:xfrm>
          <a:prstGeom prst="roundRect">
            <a:avLst/>
          </a:prstGeom>
          <a:solidFill>
            <a:srgbClr val="131421"/>
          </a:solidFill>
          <a:effectLst>
            <a:glow rad="228600">
              <a:srgbClr val="FF6844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6844"/>
                </a:solidFill>
                <a:latin typeface="Impact" panose="020B0806030902050204" pitchFamily="34" charset="0"/>
                <a:ea typeface="Verdana" panose="020B0604030504040204" pitchFamily="34" charset="0"/>
              </a:rPr>
              <a:t>Cloudy</a:t>
            </a:r>
            <a:br>
              <a:rPr lang="en-US" sz="4400" dirty="0">
                <a:solidFill>
                  <a:srgbClr val="FF6844"/>
                </a:solidFill>
                <a:latin typeface="Impact" panose="020B0806030902050204" pitchFamily="34" charset="0"/>
                <a:ea typeface="Verdana" panose="020B0604030504040204" pitchFamily="34" charset="0"/>
              </a:rPr>
            </a:br>
            <a:r>
              <a:rPr lang="en-US" sz="4400" dirty="0">
                <a:solidFill>
                  <a:srgbClr val="FF6844"/>
                </a:solidFill>
                <a:latin typeface="Impact" panose="020B0806030902050204" pitchFamily="34" charset="0"/>
                <a:ea typeface="Verdana" panose="020B0604030504040204" pitchFamily="34" charset="0"/>
              </a:rPr>
              <a:t>with a Chance of Malware</a:t>
            </a:r>
            <a:endParaRPr lang="en-US" sz="4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22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1C7429D1-A7A7-9472-8E3B-7F7CB00C1473}"/>
              </a:ext>
            </a:extLst>
          </p:cNvPr>
          <p:cNvSpPr/>
          <p:nvPr/>
        </p:nvSpPr>
        <p:spPr>
          <a:xfrm>
            <a:off x="2238188" y="787400"/>
            <a:ext cx="7715624" cy="5283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640DD5-85A1-00B8-C553-C1D476D121D0}"/>
              </a:ext>
            </a:extLst>
          </p:cNvPr>
          <p:cNvSpPr/>
          <p:nvPr/>
        </p:nvSpPr>
        <p:spPr>
          <a:xfrm>
            <a:off x="3015129" y="1597211"/>
            <a:ext cx="6161741" cy="366357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E9D13-B33F-8046-92DA-522B82B2AE93}"/>
              </a:ext>
            </a:extLst>
          </p:cNvPr>
          <p:cNvSpPr/>
          <p:nvPr/>
        </p:nvSpPr>
        <p:spPr>
          <a:xfrm>
            <a:off x="3409575" y="1830293"/>
            <a:ext cx="5372847" cy="31974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10.0.0.0/24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DFA72-6381-7F49-0004-E87A30A5A9AB}"/>
              </a:ext>
            </a:extLst>
          </p:cNvPr>
          <p:cNvSpPr/>
          <p:nvPr/>
        </p:nvSpPr>
        <p:spPr>
          <a:xfrm>
            <a:off x="3929535" y="2776070"/>
            <a:ext cx="1745129" cy="1577787"/>
          </a:xfrm>
          <a:prstGeom prst="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1E8FC"/>
                </a:solidFill>
              </a:rPr>
              <a:t>FLARE-VM (Windows 10 or Server)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323D4-F0B7-39DE-7671-89F765F9423A}"/>
              </a:ext>
            </a:extLst>
          </p:cNvPr>
          <p:cNvSpPr/>
          <p:nvPr/>
        </p:nvSpPr>
        <p:spPr>
          <a:xfrm>
            <a:off x="6517338" y="2776069"/>
            <a:ext cx="1745129" cy="1577787"/>
          </a:xfrm>
          <a:prstGeom prst="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1E8FC"/>
                </a:solidFill>
              </a:rPr>
              <a:t>REMnux</a:t>
            </a:r>
            <a:r>
              <a:rPr lang="en-US" dirty="0">
                <a:solidFill>
                  <a:srgbClr val="91E8FC"/>
                </a:solidFill>
              </a:rPr>
              <a:t> (Special Ubuntu Distro</a:t>
            </a:r>
          </a:p>
        </p:txBody>
      </p:sp>
    </p:spTree>
    <p:extLst>
      <p:ext uri="{BB962C8B-B14F-4D97-AF65-F5344CB8AC3E}">
        <p14:creationId xmlns:p14="http://schemas.microsoft.com/office/powerpoint/2010/main" val="290094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1C7429D1-A7A7-9472-8E3B-7F7CB00C1473}"/>
              </a:ext>
            </a:extLst>
          </p:cNvPr>
          <p:cNvSpPr/>
          <p:nvPr/>
        </p:nvSpPr>
        <p:spPr>
          <a:xfrm>
            <a:off x="2238188" y="787400"/>
            <a:ext cx="7715624" cy="5283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640DD5-85A1-00B8-C553-C1D476D121D0}"/>
              </a:ext>
            </a:extLst>
          </p:cNvPr>
          <p:cNvSpPr/>
          <p:nvPr/>
        </p:nvSpPr>
        <p:spPr>
          <a:xfrm>
            <a:off x="3015129" y="1597211"/>
            <a:ext cx="6161741" cy="366357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E9D13-B33F-8046-92DA-522B82B2AE93}"/>
              </a:ext>
            </a:extLst>
          </p:cNvPr>
          <p:cNvSpPr/>
          <p:nvPr/>
        </p:nvSpPr>
        <p:spPr>
          <a:xfrm>
            <a:off x="3409575" y="1830293"/>
            <a:ext cx="5372847" cy="31974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10.0.0.0/24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DFA72-6381-7F49-0004-E87A30A5A9AB}"/>
              </a:ext>
            </a:extLst>
          </p:cNvPr>
          <p:cNvSpPr/>
          <p:nvPr/>
        </p:nvSpPr>
        <p:spPr>
          <a:xfrm>
            <a:off x="3929535" y="2776070"/>
            <a:ext cx="1745129" cy="1577787"/>
          </a:xfrm>
          <a:prstGeom prst="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1E8F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323D4-F0B7-39DE-7671-89F765F9423A}"/>
              </a:ext>
            </a:extLst>
          </p:cNvPr>
          <p:cNvSpPr/>
          <p:nvPr/>
        </p:nvSpPr>
        <p:spPr>
          <a:xfrm>
            <a:off x="6517338" y="2776069"/>
            <a:ext cx="1745129" cy="1577787"/>
          </a:xfrm>
          <a:prstGeom prst="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91E8FC"/>
                </a:solidFill>
              </a:rPr>
              <a:t>REMnux</a:t>
            </a:r>
            <a:r>
              <a:rPr lang="en-US" dirty="0">
                <a:solidFill>
                  <a:srgbClr val="91E8FC"/>
                </a:solidFill>
              </a:rPr>
              <a:t> (Special Ubuntu Distro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0EF62E4A-925C-BC20-4519-D7E44227838C}"/>
              </a:ext>
            </a:extLst>
          </p:cNvPr>
          <p:cNvSpPr/>
          <p:nvPr/>
        </p:nvSpPr>
        <p:spPr>
          <a:xfrm>
            <a:off x="3693464" y="2581834"/>
            <a:ext cx="2217270" cy="1900518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9AD50C-9A21-2C89-4448-3B59BEE47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1" t="3390" r="17977" b="27305"/>
          <a:stretch/>
        </p:blipFill>
        <p:spPr bwMode="auto">
          <a:xfrm>
            <a:off x="4332276" y="3049863"/>
            <a:ext cx="971445" cy="9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4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DA273-1A35-056E-36BE-6B8FCA59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4200" dirty="0">
                <a:solidFill>
                  <a:srgbClr val="91E8FC"/>
                </a:solidFill>
              </a:rPr>
              <a:t>Malware Analysis lab, the traditional way</a:t>
            </a:r>
          </a:p>
        </p:txBody>
      </p:sp>
      <p:pic>
        <p:nvPicPr>
          <p:cNvPr id="26" name="Graphic 25" descr="Robot">
            <a:extLst>
              <a:ext uri="{FF2B5EF4-FFF2-40B4-BE49-F238E27FC236}">
                <a16:creationId xmlns:a16="http://schemas.microsoft.com/office/drawing/2014/main" id="{E73E3C6D-9612-1D61-1D22-6C77C671C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BE05-1135-1962-1C60-068A8224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dirty="0"/>
              <a:t>Local virtual machines (VMWare, VirtualBox,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</a:p>
          <a:p>
            <a:r>
              <a:rPr lang="en-US" sz="2200" dirty="0"/>
              <a:t>Doesn’t scale well</a:t>
            </a:r>
          </a:p>
          <a:p>
            <a:r>
              <a:rPr lang="en-US" sz="2200" dirty="0"/>
              <a:t>Differences in student setups means harder to troubleshoot</a:t>
            </a:r>
          </a:p>
          <a:p>
            <a:r>
              <a:rPr lang="en-US" sz="2200" dirty="0"/>
              <a:t>Takes time to set up (FLARE-VM installation, primarily)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732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3EAED-5C4F-5E04-2DE6-22D4E697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91E8FC"/>
                </a:solidFill>
              </a:rPr>
              <a:t>Student (Analyst) Perspective - Common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C5B-7F77-094D-6E6B-7DE335940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257006"/>
            <a:ext cx="4977578" cy="3803965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Inability to run the specified hypervisor (Mac m1/m2 chips)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Variability in personal computer specs, VM performance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Risk!</a:t>
            </a:r>
            <a:r>
              <a:rPr lang="en-US" sz="2400" dirty="0">
                <a:solidFill>
                  <a:schemeClr val="tx2"/>
                </a:solidFill>
              </a:rPr>
              <a:t> “Is this really safe to do on my personal computer?”</a:t>
            </a:r>
          </a:p>
          <a:p>
            <a:r>
              <a:rPr lang="en-US" sz="2400" dirty="0"/>
              <a:t>Can we benefit from moving to the cloud? </a:t>
            </a:r>
            <a:r>
              <a:rPr lang="en-US" sz="2400" b="1" dirty="0">
                <a:solidFill>
                  <a:srgbClr val="91E8FC"/>
                </a:solidFill>
              </a:rPr>
              <a:t>Yes.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9EDCAB32-C739-A0CD-9481-20760285E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87EBB-9E77-A3E0-CB91-A189E04E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91E8FC"/>
                </a:solidFill>
                <a:latin typeface="+mj-lt"/>
                <a:ea typeface="+mj-ea"/>
                <a:cs typeface="+mj-cs"/>
              </a:rPr>
              <a:t>Move it to the cloud!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0D49FE66-C79B-3FD4-E930-200DACCF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0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E3F6D127-0001-A7DD-6CCC-718BC6A7E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1312"/>
              </p:ext>
            </p:extLst>
          </p:nvPr>
        </p:nvGraphicFramePr>
        <p:xfrm>
          <a:off x="203200" y="1715247"/>
          <a:ext cx="11368685" cy="4590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94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ED4A9-7118-3C04-1B98-1674B726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91E8FC"/>
                </a:solidFill>
                <a:latin typeface="+mj-lt"/>
                <a:ea typeface="+mj-ea"/>
                <a:cs typeface="+mj-cs"/>
              </a:rPr>
              <a:t>Considerations, Security, &amp; Guidelines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05C95138-7855-7406-5585-66B154587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64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641CA-DDAB-0634-2AB5-105D671C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91E8FC"/>
                </a:solidFill>
              </a:rPr>
              <a:t>Considerations, Security, &amp;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9E87-8FF0-09DD-1CE0-E047E0BEB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8518"/>
            <a:ext cx="6173262" cy="3535083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AWS requires you to submit for permission to perform malware analysis (the Simulated Events form)</a:t>
            </a:r>
          </a:p>
          <a:p>
            <a:pPr lvl="1"/>
            <a:r>
              <a:rPr lang="en-US" sz="1900" dirty="0">
                <a:hlinkClick r:id="rId2"/>
              </a:rPr>
              <a:t>https://console.aws.amazon.com/support/contacts#/simulated-events</a:t>
            </a:r>
            <a:endParaRPr lang="en-US" sz="1900" dirty="0"/>
          </a:p>
          <a:p>
            <a:r>
              <a:rPr lang="en-US" sz="1900" dirty="0"/>
              <a:t>Some assembly required</a:t>
            </a:r>
          </a:p>
          <a:p>
            <a:pPr lvl="1"/>
            <a:r>
              <a:rPr lang="en-US" sz="1900" dirty="0"/>
              <a:t>…as with all cloud provisioning, there’s some setup (IAM, configuring </a:t>
            </a:r>
            <a:r>
              <a:rPr lang="en-US" sz="1900" dirty="0" err="1"/>
              <a:t>aws</a:t>
            </a:r>
            <a:r>
              <a:rPr lang="en-US" sz="1900" dirty="0"/>
              <a:t>-cli, getting Terraform to behave)</a:t>
            </a:r>
          </a:p>
          <a:p>
            <a:r>
              <a:rPr lang="en-US" sz="1900" dirty="0"/>
              <a:t>Low cost but not without cost</a:t>
            </a:r>
          </a:p>
          <a:p>
            <a:pPr lvl="1"/>
            <a:r>
              <a:rPr lang="en-US" sz="1900" dirty="0"/>
              <a:t>As a point of reference, estimated $4 for instance time to complete the course</a:t>
            </a:r>
          </a:p>
          <a:p>
            <a:pPr lvl="1"/>
            <a:r>
              <a:rPr lang="en-US" sz="1900" dirty="0"/>
              <a:t>I foot the bill for the pre-built AMIs 😁</a:t>
            </a:r>
          </a:p>
          <a:p>
            <a:endParaRPr lang="en-US" sz="19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9B8E235-3A54-4CDA-51EF-8D19D3AE9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6" r="48689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659A3-9AE8-C0DF-B5D3-FBC418714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8"/>
          <a:stretch/>
        </p:blipFill>
        <p:spPr>
          <a:xfrm>
            <a:off x="719169" y="1111673"/>
            <a:ext cx="10753662" cy="46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0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95B7BF-F8C5-9A18-1888-34A9B4D5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492" y="-4726"/>
            <a:ext cx="4490113" cy="68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7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B87B-B3B8-7B21-28A8-3F79C875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1E8FC"/>
                </a:solidFill>
              </a:rPr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EA95965D-E25F-083D-2598-4B2DC620CC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853976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CFF07E39-2ABD-4B8C-9B9A-04FEA1D34F99}">
                    <psuz:zmPr id="{7A3ADF9F-2B93-4155-818A-DEC18EB43C4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1E6C1D3-80CC-4C05-B98E-33BEBAD05722}">
                    <psuz:zmPr id="{6B28D182-64D4-40F8-BC69-A0AED746A35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33E25D5-56C3-455C-AD06-1154D6417B46}">
                    <psuz:zmPr id="{75C1F17F-8FFC-488D-AA47-910A5518B6A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F4FDB0-2CA5-4C18-A197-A0E99E251CDE}">
                    <psuz:zmPr id="{5FF437D7-71ED-49F9-931A-81A86D7C831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69C804-4B5F-4019-8A07-19B35A145AF2}">
                    <psuz:zmPr id="{D8E95832-817C-48C5-A92A-BC2D1F647A21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17368E7-12B5-4198-B919-7C0B92257A13}">
                    <psuz:zmPr id="{C0E40DEA-4A39-4A1F-A08A-3F6F57B374A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EA95965D-E25F-083D-2598-4B2DC620CCA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145089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95B7BF-F8C5-9A18-1888-34A9B4D5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997"/>
          <a:stretch/>
        </p:blipFill>
        <p:spPr>
          <a:xfrm>
            <a:off x="2245057" y="0"/>
            <a:ext cx="860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2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95B7BF-F8C5-9A18-1888-34A9B4D5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565"/>
          <a:stretch/>
        </p:blipFill>
        <p:spPr>
          <a:xfrm>
            <a:off x="2566435" y="0"/>
            <a:ext cx="7059130" cy="68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07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95B7BF-F8C5-9A18-1888-34A9B4D5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565"/>
          <a:stretch/>
        </p:blipFill>
        <p:spPr>
          <a:xfrm>
            <a:off x="2566435" y="0"/>
            <a:ext cx="7059130" cy="6862726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5D435F0-C17B-5A85-062E-162CCC51824E}"/>
              </a:ext>
            </a:extLst>
          </p:cNvPr>
          <p:cNvSpPr/>
          <p:nvPr/>
        </p:nvSpPr>
        <p:spPr>
          <a:xfrm>
            <a:off x="3244109" y="862215"/>
            <a:ext cx="2217270" cy="1900518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4D449-55D4-5004-E7D7-AB1F578D7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1" t="3390" r="17977" b="27305"/>
          <a:stretch/>
        </p:blipFill>
        <p:spPr bwMode="auto">
          <a:xfrm>
            <a:off x="3882921" y="1330244"/>
            <a:ext cx="971445" cy="9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58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95B7BF-F8C5-9A18-1888-34A9B4D5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565"/>
          <a:stretch/>
        </p:blipFill>
        <p:spPr>
          <a:xfrm>
            <a:off x="2566435" y="0"/>
            <a:ext cx="7059130" cy="6862726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5D435F0-C17B-5A85-062E-162CCC51824E}"/>
              </a:ext>
            </a:extLst>
          </p:cNvPr>
          <p:cNvSpPr/>
          <p:nvPr/>
        </p:nvSpPr>
        <p:spPr>
          <a:xfrm>
            <a:off x="3244109" y="862215"/>
            <a:ext cx="2217270" cy="1900518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4D449-55D4-5004-E7D7-AB1F578D7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1" t="3390" r="17977" b="27305"/>
          <a:stretch/>
        </p:blipFill>
        <p:spPr bwMode="auto">
          <a:xfrm>
            <a:off x="3882921" y="1330244"/>
            <a:ext cx="971445" cy="9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29C9EC-B8B7-B87A-0649-6D8A3223A0C5}"/>
              </a:ext>
            </a:extLst>
          </p:cNvPr>
          <p:cNvSpPr/>
          <p:nvPr/>
        </p:nvSpPr>
        <p:spPr>
          <a:xfrm>
            <a:off x="5057030" y="2762732"/>
            <a:ext cx="2114735" cy="25563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D39C6F-6D00-567B-99D1-2CE4B95688A1}"/>
              </a:ext>
            </a:extLst>
          </p:cNvPr>
          <p:cNvCxnSpPr>
            <a:cxnSpLocks/>
          </p:cNvCxnSpPr>
          <p:nvPr/>
        </p:nvCxnSpPr>
        <p:spPr>
          <a:xfrm flipH="1" flipV="1">
            <a:off x="7231529" y="4052047"/>
            <a:ext cx="2737224" cy="93232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9E594E-62DC-EC7B-D1A5-40CE9550E328}"/>
              </a:ext>
            </a:extLst>
          </p:cNvPr>
          <p:cNvSpPr txBox="1"/>
          <p:nvPr/>
        </p:nvSpPr>
        <p:spPr>
          <a:xfrm>
            <a:off x="9840718" y="4935252"/>
            <a:ext cx="2229224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vantage point into the lab!</a:t>
            </a:r>
          </a:p>
        </p:txBody>
      </p:sp>
    </p:spTree>
    <p:extLst>
      <p:ext uri="{BB962C8B-B14F-4D97-AF65-F5344CB8AC3E}">
        <p14:creationId xmlns:p14="http://schemas.microsoft.com/office/powerpoint/2010/main" val="2090834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577D-8B54-4E54-BB69-2132B6F2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Pause! Hit go on the tech demo lab!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17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62858-375A-9295-08B4-2708F79F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749997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91E8FC"/>
                </a:solidFill>
              </a:rPr>
              <a:t>Security by Architecture, Architecture as Code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BC288-00D6-1C5A-A9D7-89BCDFF9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fontScale="92500"/>
          </a:bodyPr>
          <a:lstStyle/>
          <a:p>
            <a:r>
              <a:rPr lang="en-US" sz="2000" dirty="0"/>
              <a:t>Terraform makes the configuration identical, each time, every time</a:t>
            </a:r>
          </a:p>
          <a:p>
            <a:pPr lvl="1"/>
            <a:r>
              <a:rPr lang="en-US" sz="2000" dirty="0"/>
              <a:t>… with a few exceptions</a:t>
            </a:r>
          </a:p>
          <a:p>
            <a:pPr lvl="1"/>
            <a:r>
              <a:rPr lang="en-US" sz="2000" dirty="0"/>
              <a:t>Student’s home IP is discerned at runtime by Terraform and used to set up the security group rules</a:t>
            </a:r>
            <a:endParaRPr lang="en-US" sz="2400" dirty="0"/>
          </a:p>
          <a:p>
            <a:r>
              <a:rPr lang="en-US" sz="2400" dirty="0"/>
              <a:t>VPC, subnet, ingress/egress are all handled by Terraform</a:t>
            </a:r>
          </a:p>
          <a:p>
            <a:r>
              <a:rPr lang="en-US" sz="2400" dirty="0"/>
              <a:t>Provisioned without internet access by default, can manually add internet access security group to download malware/software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6E554C-4274-EED9-990F-1AC11199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144" y="434818"/>
            <a:ext cx="6943233" cy="6129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8C50A6-94ED-58E8-E69D-40CED65CE7F3}"/>
              </a:ext>
            </a:extLst>
          </p:cNvPr>
          <p:cNvSpPr/>
          <p:nvPr/>
        </p:nvSpPr>
        <p:spPr>
          <a:xfrm>
            <a:off x="6095999" y="3128432"/>
            <a:ext cx="5845792" cy="24748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E573-494F-5E26-034D-50D12D90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3869346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Let FLARE-VM talk to everything in the VPC…</a:t>
            </a:r>
          </a:p>
          <a:p>
            <a:r>
              <a:rPr lang="en-US" sz="2200" dirty="0"/>
              <a:t>… but don’t let it talk to anything outside the VPC!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6E6C4B-1B4E-534D-7428-D5099A39D7F0}"/>
              </a:ext>
            </a:extLst>
          </p:cNvPr>
          <p:cNvGrpSpPr/>
          <p:nvPr/>
        </p:nvGrpSpPr>
        <p:grpSpPr>
          <a:xfrm>
            <a:off x="5085668" y="285376"/>
            <a:ext cx="6984947" cy="6287248"/>
            <a:chOff x="2367512" y="285375"/>
            <a:chExt cx="6984947" cy="62872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5F507A-776A-3D07-30E8-8D39C9BA062B}"/>
                </a:ext>
              </a:extLst>
            </p:cNvPr>
            <p:cNvSpPr/>
            <p:nvPr/>
          </p:nvSpPr>
          <p:spPr>
            <a:xfrm>
              <a:off x="5449824" y="285375"/>
              <a:ext cx="3902635" cy="628724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B6E8E0-9558-AD9D-C268-2C1930CF2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7512" y="507802"/>
              <a:ext cx="6582978" cy="5842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49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94CDA93D-95EB-A2E0-57A2-5C55429B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303" y="1119116"/>
            <a:ext cx="2213635" cy="2213635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B2970-62FC-2A12-7584-6005E20B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rgbClr val="91E8FC"/>
                </a:solidFill>
                <a:latin typeface="+mj-lt"/>
                <a:ea typeface="+mj-ea"/>
                <a:cs typeface="+mj-cs"/>
              </a:rPr>
              <a:t>Tech Demo</a:t>
            </a:r>
          </a:p>
        </p:txBody>
      </p:sp>
    </p:spTree>
    <p:extLst>
      <p:ext uri="{BB962C8B-B14F-4D97-AF65-F5344CB8AC3E}">
        <p14:creationId xmlns:p14="http://schemas.microsoft.com/office/powerpoint/2010/main" val="39413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468A-7EE0-11F2-E811-71452876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1E8FC"/>
                </a:solidFill>
              </a:rPr>
              <a:t>Questions / Comments / Thank You!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0A532E-B92E-24E0-3938-ECE5EB60A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0775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05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F9A6-4EC3-B2B3-D667-CBCFF19D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DA5A-8241-99BB-58B3-8FD9B84B1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Michael Mattes: Malware analysis with AWS (2022)</a:t>
            </a:r>
            <a:endParaRPr lang="en-US" dirty="0"/>
          </a:p>
          <a:p>
            <a:r>
              <a:rPr lang="en-US" dirty="0">
                <a:hlinkClick r:id="rId3"/>
              </a:rPr>
              <a:t>https://github.com/adanalvarez/AWS-malware-lab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AC14-57B8-4241-656B-892BD00A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husky@kali</a:t>
            </a:r>
            <a:r>
              <a:rPr lang="en-US" sz="72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:~$ </a:t>
            </a:r>
            <a:r>
              <a:rPr lang="en-US" sz="7200" kern="1200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whoami</a:t>
            </a:r>
            <a:endParaRPr lang="en-US" sz="7200" kern="1200" dirty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9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086107-7461-456B-B213-C19F792E7546}"/>
              </a:ext>
            </a:extLst>
          </p:cNvPr>
          <p:cNvSpPr txBox="1">
            <a:spLocks/>
          </p:cNvSpPr>
          <p:nvPr/>
        </p:nvSpPr>
        <p:spPr>
          <a:xfrm>
            <a:off x="477320" y="471855"/>
            <a:ext cx="3817277" cy="59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solidFill>
                  <a:schemeClr val="accent6"/>
                </a:solidFill>
              </a:rPr>
              <a:t>husky@kali</a:t>
            </a:r>
            <a:r>
              <a:rPr lang="en-US" dirty="0">
                <a:solidFill>
                  <a:schemeClr val="accent6"/>
                </a:solidFill>
              </a:rPr>
              <a:t>:~$ </a:t>
            </a:r>
            <a:r>
              <a:rPr lang="en-US" dirty="0" err="1">
                <a:solidFill>
                  <a:schemeClr val="accent6"/>
                </a:solidFill>
              </a:rPr>
              <a:t>whoami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BAE642-FBDE-4E54-9F2D-42F5F99D87F7}"/>
              </a:ext>
            </a:extLst>
          </p:cNvPr>
          <p:cNvSpPr txBox="1">
            <a:spLocks/>
          </p:cNvSpPr>
          <p:nvPr/>
        </p:nvSpPr>
        <p:spPr>
          <a:xfrm>
            <a:off x="268150" y="1247193"/>
            <a:ext cx="4823925" cy="51389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Matt Kiely</a:t>
            </a:r>
          </a:p>
          <a:p>
            <a:r>
              <a:rPr lang="en-US" sz="2000" dirty="0">
                <a:solidFill>
                  <a:schemeClr val="tx1"/>
                </a:solidFill>
              </a:rPr>
              <a:t>Guy trying to learn stuff everyday</a:t>
            </a:r>
          </a:p>
          <a:p>
            <a:r>
              <a:rPr lang="en-US" sz="2000" dirty="0">
                <a:solidFill>
                  <a:schemeClr val="tx1"/>
                </a:solidFill>
              </a:rPr>
              <a:t>Cat dad (Cosmo &amp; Kiki)</a:t>
            </a:r>
          </a:p>
          <a:p>
            <a:r>
              <a:rPr lang="en-US" sz="2000" dirty="0">
                <a:solidFill>
                  <a:schemeClr val="tx1"/>
                </a:solidFill>
              </a:rPr>
              <a:t>Appalachian Trail Thru Hiker (class of ‘23)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Red teamer, malware reverse engineer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USMC Vet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MIT Lincoln Lab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Content Author &amp; Instructor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TCM Security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Co-Founder: The Taggart Institute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Twitter: @HuskyHacksMK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Blog/Notes: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  <a:hlinkClick r:id="rId2"/>
              </a:rPr>
              <a:t>https://notes.huskyhacks.dev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7" name="Picture 6" descr="MIT Lincoln Laboratory - Innovation Toronto">
            <a:extLst>
              <a:ext uri="{FF2B5EF4-FFF2-40B4-BE49-F238E27FC236}">
                <a16:creationId xmlns:a16="http://schemas.microsoft.com/office/drawing/2014/main" id="{51992468-4E19-4AB9-AA18-FA9304E0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0" y="2088980"/>
            <a:ext cx="2064697" cy="6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46404-B131-4AA1-995D-81CC9C8F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976" y="5095109"/>
            <a:ext cx="1524810" cy="83591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AFECC7C-A76B-6856-9BF6-49EDDEB79AC1}"/>
              </a:ext>
            </a:extLst>
          </p:cNvPr>
          <p:cNvGrpSpPr/>
          <p:nvPr/>
        </p:nvGrpSpPr>
        <p:grpSpPr>
          <a:xfrm>
            <a:off x="8301694" y="3095230"/>
            <a:ext cx="1389337" cy="1389337"/>
            <a:chOff x="9080923" y="4922769"/>
            <a:chExt cx="1389337" cy="138933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3E93FD-118E-CBED-1980-5202EA6DE644}"/>
                </a:ext>
              </a:extLst>
            </p:cNvPr>
            <p:cNvSpPr/>
            <p:nvPr/>
          </p:nvSpPr>
          <p:spPr>
            <a:xfrm>
              <a:off x="9080923" y="4922769"/>
              <a:ext cx="1389337" cy="1389337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pic>
          <p:nvPicPr>
            <p:cNvPr id="10" name="Picture 9" descr="Northeastern University Usa Logo - Free Transparent PNG Download - PNGkey">
              <a:extLst>
                <a:ext uri="{FF2B5EF4-FFF2-40B4-BE49-F238E27FC236}">
                  <a16:creationId xmlns:a16="http://schemas.microsoft.com/office/drawing/2014/main" id="{9AB437FF-319A-45C1-9CCF-9CD44C4A9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9499" y="5146857"/>
              <a:ext cx="912184" cy="94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383FD3-6D1A-979A-8735-9CA9DE7C8377}"/>
              </a:ext>
            </a:extLst>
          </p:cNvPr>
          <p:cNvGrpSpPr/>
          <p:nvPr/>
        </p:nvGrpSpPr>
        <p:grpSpPr>
          <a:xfrm>
            <a:off x="10182661" y="3429000"/>
            <a:ext cx="1389337" cy="1389337"/>
            <a:chOff x="10633819" y="4570005"/>
            <a:chExt cx="1389337" cy="138933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702B5E4-68B2-73AA-6E41-125D2264C469}"/>
                </a:ext>
              </a:extLst>
            </p:cNvPr>
            <p:cNvSpPr/>
            <p:nvPr/>
          </p:nvSpPr>
          <p:spPr>
            <a:xfrm>
              <a:off x="10633819" y="4570005"/>
              <a:ext cx="1389337" cy="1389337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pic>
          <p:nvPicPr>
            <p:cNvPr id="11" name="Picture 10" descr="VMFA-121 - Wikipedia">
              <a:extLst>
                <a:ext uri="{FF2B5EF4-FFF2-40B4-BE49-F238E27FC236}">
                  <a16:creationId xmlns:a16="http://schemas.microsoft.com/office/drawing/2014/main" id="{1FCF6114-0F84-4E84-97FC-693C92AD1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9473" y="4748199"/>
              <a:ext cx="938028" cy="1032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7738B270-F7A6-4D1E-9F1D-BE0CF0F8D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01" y="1854541"/>
            <a:ext cx="1359897" cy="1813196"/>
          </a:xfrm>
          <a:prstGeom prst="rect">
            <a:avLst/>
          </a:prstGeom>
        </p:spPr>
      </p:pic>
      <p:pic>
        <p:nvPicPr>
          <p:cNvPr id="17" name="Picture 16" descr="Two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43B60B19-1CCE-4CEF-83C5-46035E2646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7" t="11487" r="23415" b="2531"/>
          <a:stretch/>
        </p:blipFill>
        <p:spPr>
          <a:xfrm>
            <a:off x="9861995" y="915388"/>
            <a:ext cx="1909447" cy="19168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99F1D6-8C52-41F6-B00F-C1B487956513}"/>
              </a:ext>
            </a:extLst>
          </p:cNvPr>
          <p:cNvSpPr txBox="1"/>
          <p:nvPr/>
        </p:nvSpPr>
        <p:spPr>
          <a:xfrm>
            <a:off x="5536216" y="3714637"/>
            <a:ext cx="106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Cosmo!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748FD0-7514-41A1-A2BC-DC7CC7945778}"/>
              </a:ext>
            </a:extLst>
          </p:cNvPr>
          <p:cNvGrpSpPr/>
          <p:nvPr/>
        </p:nvGrpSpPr>
        <p:grpSpPr>
          <a:xfrm>
            <a:off x="6328986" y="211902"/>
            <a:ext cx="1389337" cy="1389337"/>
            <a:chOff x="4091315" y="1424315"/>
            <a:chExt cx="4009369" cy="4009369"/>
          </a:xfrm>
          <a:solidFill>
            <a:srgbClr val="FFFFFF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E95FB9-F50C-43B5-8988-964262C75B26}"/>
                </a:ext>
              </a:extLst>
            </p:cNvPr>
            <p:cNvSpPr/>
            <p:nvPr/>
          </p:nvSpPr>
          <p:spPr>
            <a:xfrm>
              <a:off x="4091315" y="1424315"/>
              <a:ext cx="4009369" cy="4009369"/>
            </a:xfrm>
            <a:prstGeom prst="ellipse">
              <a:avLst/>
            </a:prstGeom>
            <a:grpFill/>
            <a:ln>
              <a:solidFill>
                <a:srgbClr val="D4335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whoami</a:t>
              </a:r>
              <a:endParaRPr lang="en-US" dirty="0">
                <a:solidFill>
                  <a:schemeClr val="accent6"/>
                </a:solidFill>
              </a:endParaRPr>
            </a:p>
            <a:p>
              <a:pPr algn="ctr"/>
              <a:endParaRPr lang="en-US" dirty="0">
                <a:noFill/>
              </a:endParaRPr>
            </a:p>
          </p:txBody>
        </p:sp>
        <p:pic>
          <p:nvPicPr>
            <p:cNvPr id="24" name="Picture 2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8F7D955-9776-4868-A659-F13A7B8AF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2" t="19046" r="4327" b="5633"/>
            <a:stretch/>
          </p:blipFill>
          <p:spPr>
            <a:xfrm>
              <a:off x="4643050" y="2196184"/>
              <a:ext cx="2905902" cy="2516525"/>
            </a:xfrm>
            <a:prstGeom prst="rect">
              <a:avLst/>
            </a:prstGeom>
            <a:grpFill/>
          </p:spPr>
        </p:pic>
      </p:grpSp>
      <p:pic>
        <p:nvPicPr>
          <p:cNvPr id="26" name="Picture 2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77C255B-F4B8-4253-A220-DB2237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8" t="8317" r="15977"/>
          <a:stretch/>
        </p:blipFill>
        <p:spPr>
          <a:xfrm>
            <a:off x="4502704" y="272334"/>
            <a:ext cx="1021981" cy="1328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D2409-B1AE-EA58-4712-27F3BB1BE0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061" t="15281" r="27893" b="29887"/>
          <a:stretch/>
        </p:blipFill>
        <p:spPr>
          <a:xfrm>
            <a:off x="6806245" y="4224840"/>
            <a:ext cx="1207030" cy="200346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A4CEDE3-04A8-7CE3-18E7-B6EADA7FB05C}"/>
              </a:ext>
            </a:extLst>
          </p:cNvPr>
          <p:cNvGrpSpPr/>
          <p:nvPr/>
        </p:nvGrpSpPr>
        <p:grpSpPr>
          <a:xfrm>
            <a:off x="8072308" y="415489"/>
            <a:ext cx="1389337" cy="1389337"/>
            <a:chOff x="5825506" y="5398456"/>
            <a:chExt cx="1389337" cy="138933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57189D-104A-CF72-927B-B8B7E361E207}"/>
                </a:ext>
              </a:extLst>
            </p:cNvPr>
            <p:cNvSpPr/>
            <p:nvPr/>
          </p:nvSpPr>
          <p:spPr>
            <a:xfrm>
              <a:off x="5825506" y="5398456"/>
              <a:ext cx="1389337" cy="1389337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pic>
          <p:nvPicPr>
            <p:cNvPr id="14" name="Picture 22" descr="Green Appalachian Trail Logo Sticker | Stickers | Trail Gifts">
              <a:extLst>
                <a:ext uri="{FF2B5EF4-FFF2-40B4-BE49-F238E27FC236}">
                  <a16:creationId xmlns:a16="http://schemas.microsoft.com/office/drawing/2014/main" id="{297C2C78-7C70-429C-9855-729166488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993" y="5643981"/>
              <a:ext cx="886362" cy="898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The Taggart Institute | LinkedIn">
            <a:extLst>
              <a:ext uri="{FF2B5EF4-FFF2-40B4-BE49-F238E27FC236}">
                <a16:creationId xmlns:a16="http://schemas.microsoft.com/office/drawing/2014/main" id="{968EDD10-FCE3-E143-31E3-545BB012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6" y="4484567"/>
            <a:ext cx="1359897" cy="135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6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39A49-831D-60B9-9E29-892BEB3F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91E8FC"/>
                </a:solidFill>
                <a:latin typeface="+mj-lt"/>
                <a:ea typeface="+mj-ea"/>
                <a:cs typeface="+mj-cs"/>
              </a:rPr>
              <a:t>Malware Analysis Lab, the traditional way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ug under Magnifying Glass">
            <a:extLst>
              <a:ext uri="{FF2B5EF4-FFF2-40B4-BE49-F238E27FC236}">
                <a16:creationId xmlns:a16="http://schemas.microsoft.com/office/drawing/2014/main" id="{7DD0D817-A65C-E517-A364-099D803F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5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55A4C-0C44-F626-5903-903F388A4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Around 38k enrollments across the globe (TCM Security Academy)</a:t>
            </a:r>
          </a:p>
          <a:p>
            <a:r>
              <a:rPr lang="en-US" sz="2200" dirty="0"/>
              <a:t>Teaches the art and science of malware analysis in an approachable way</a:t>
            </a:r>
          </a:p>
          <a:p>
            <a:r>
              <a:rPr lang="en-US" sz="2200" dirty="0"/>
              <a:t>Centers on practical labs, training, and challenges</a:t>
            </a:r>
          </a:p>
          <a:p>
            <a:r>
              <a:rPr lang="en-US" sz="2200" dirty="0"/>
              <a:t>This course requires you to roll up your sleeves and dissect malware in a lab</a:t>
            </a:r>
          </a:p>
          <a:p>
            <a:r>
              <a:rPr lang="en-US" sz="2200" dirty="0"/>
              <a:t>Gives the student the tools of the industry malware analyst (set them up for success!)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FE15FF-15D4-6DE8-2A29-F89E4E476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4000" y="329183"/>
            <a:ext cx="3853896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CM Security Academy | TCM Security, Inc.">
            <a:extLst>
              <a:ext uri="{FF2B5EF4-FFF2-40B4-BE49-F238E27FC236}">
                <a16:creationId xmlns:a16="http://schemas.microsoft.com/office/drawing/2014/main" id="{4ACCA8F3-5692-5B66-1793-B7154807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293220"/>
            <a:ext cx="3995928" cy="17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4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A8064998-FCB1-E8C4-9EAA-331BFA400336}"/>
              </a:ext>
            </a:extLst>
          </p:cNvPr>
          <p:cNvSpPr/>
          <p:nvPr/>
        </p:nvSpPr>
        <p:spPr>
          <a:xfrm>
            <a:off x="2238188" y="787400"/>
            <a:ext cx="7715624" cy="5283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Student’s 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229161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A8064998-FCB1-E8C4-9EAA-331BFA400336}"/>
              </a:ext>
            </a:extLst>
          </p:cNvPr>
          <p:cNvSpPr/>
          <p:nvPr/>
        </p:nvSpPr>
        <p:spPr>
          <a:xfrm>
            <a:off x="2238188" y="787400"/>
            <a:ext cx="7715624" cy="5283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8EF4DDB-AFD6-50A2-07A7-096734358960}"/>
              </a:ext>
            </a:extLst>
          </p:cNvPr>
          <p:cNvSpPr/>
          <p:nvPr/>
        </p:nvSpPr>
        <p:spPr>
          <a:xfrm>
            <a:off x="3015129" y="1597211"/>
            <a:ext cx="6161741" cy="366357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Hypervisor (VirtualBox)</a:t>
            </a:r>
          </a:p>
        </p:txBody>
      </p:sp>
    </p:spTree>
    <p:extLst>
      <p:ext uri="{BB962C8B-B14F-4D97-AF65-F5344CB8AC3E}">
        <p14:creationId xmlns:p14="http://schemas.microsoft.com/office/powerpoint/2010/main" val="235800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1C7429D1-A7A7-9472-8E3B-7F7CB00C1473}"/>
              </a:ext>
            </a:extLst>
          </p:cNvPr>
          <p:cNvSpPr/>
          <p:nvPr/>
        </p:nvSpPr>
        <p:spPr>
          <a:xfrm>
            <a:off x="2238188" y="787400"/>
            <a:ext cx="7715624" cy="52832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640DD5-85A1-00B8-C553-C1D476D121D0}"/>
              </a:ext>
            </a:extLst>
          </p:cNvPr>
          <p:cNvSpPr/>
          <p:nvPr/>
        </p:nvSpPr>
        <p:spPr>
          <a:xfrm>
            <a:off x="3015129" y="1597211"/>
            <a:ext cx="6161741" cy="366357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6E9D13-B33F-8046-92DA-522B82B2AE93}"/>
              </a:ext>
            </a:extLst>
          </p:cNvPr>
          <p:cNvSpPr/>
          <p:nvPr/>
        </p:nvSpPr>
        <p:spPr>
          <a:xfrm>
            <a:off x="3409575" y="1830293"/>
            <a:ext cx="5372847" cy="31974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Network (Internal Network or Host-Only)</a:t>
            </a:r>
          </a:p>
          <a:p>
            <a:pPr algn="ctr"/>
            <a:r>
              <a:rPr lang="en-US" dirty="0"/>
              <a:t>10.0.0.0/24</a:t>
            </a:r>
          </a:p>
          <a:p>
            <a:pPr algn="ctr"/>
            <a:r>
              <a:rPr lang="en-US" dirty="0"/>
              <a:t>Isolated from physical host</a:t>
            </a:r>
          </a:p>
        </p:txBody>
      </p:sp>
    </p:spTree>
    <p:extLst>
      <p:ext uri="{BB962C8B-B14F-4D97-AF65-F5344CB8AC3E}">
        <p14:creationId xmlns:p14="http://schemas.microsoft.com/office/powerpoint/2010/main" val="734686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rgbClr val="282A36"/>
      </a:dk1>
      <a:lt1>
        <a:srgbClr val="F8F8F2"/>
      </a:lt1>
      <a:dk2>
        <a:srgbClr val="44475A"/>
      </a:dk2>
      <a:lt2>
        <a:srgbClr val="E7E6E6"/>
      </a:lt2>
      <a:accent1>
        <a:srgbClr val="FFB86C"/>
      </a:accent1>
      <a:accent2>
        <a:srgbClr val="BD93F9"/>
      </a:accent2>
      <a:accent3>
        <a:srgbClr val="FF79C6"/>
      </a:accent3>
      <a:accent4>
        <a:srgbClr val="F1FA8C"/>
      </a:accent4>
      <a:accent5>
        <a:srgbClr val="FF5555"/>
      </a:accent5>
      <a:accent6>
        <a:srgbClr val="50FA7B"/>
      </a:accent6>
      <a:hlink>
        <a:srgbClr val="8BE9FD"/>
      </a:hlink>
      <a:folHlink>
        <a:srgbClr val="F8F8F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2901</TotalTime>
  <Words>737</Words>
  <Application>Microsoft Office PowerPoint</Application>
  <PresentationFormat>Widescreen</PresentationFormat>
  <Paragraphs>115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Impact</vt:lpstr>
      <vt:lpstr>Wingdings 3</vt:lpstr>
      <vt:lpstr>Office Theme</vt:lpstr>
      <vt:lpstr>PowerPoint Presentation</vt:lpstr>
      <vt:lpstr>Overview</vt:lpstr>
      <vt:lpstr>husky@kali:~$ whoami</vt:lpstr>
      <vt:lpstr>PowerPoint Presentation</vt:lpstr>
      <vt:lpstr>Malware Analysis Lab, the traditional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Malware Analysis lab, the traditional way</vt:lpstr>
      <vt:lpstr>Student (Analyst) Perspective - Common Challenges</vt:lpstr>
      <vt:lpstr>Move it to the cloud!</vt:lpstr>
      <vt:lpstr>PowerPoint Presentation</vt:lpstr>
      <vt:lpstr>Considerations, Security, &amp; Guidelines</vt:lpstr>
      <vt:lpstr>Considerations, Security, &amp;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Pause! Hit go on the tech demo lab!</vt:lpstr>
      <vt:lpstr>Security by Architecture, Architecture as Code</vt:lpstr>
      <vt:lpstr>PowerPoint Presentation</vt:lpstr>
      <vt:lpstr>Tech Demo</vt:lpstr>
      <vt:lpstr>Questions / Comments / 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Kiely</dc:creator>
  <cp:lastModifiedBy>Matthew Kiely</cp:lastModifiedBy>
  <cp:revision>2</cp:revision>
  <dcterms:created xsi:type="dcterms:W3CDTF">2023-07-10T13:18:22Z</dcterms:created>
  <dcterms:modified xsi:type="dcterms:W3CDTF">2023-07-12T13:40:06Z</dcterms:modified>
</cp:coreProperties>
</file>